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400" r:id="rId2"/>
    <p:sldId id="364" r:id="rId3"/>
    <p:sldId id="377" r:id="rId4"/>
    <p:sldId id="371" r:id="rId5"/>
    <p:sldId id="260" r:id="rId6"/>
    <p:sldId id="261" r:id="rId7"/>
    <p:sldId id="258" r:id="rId8"/>
    <p:sldId id="367" r:id="rId9"/>
    <p:sldId id="387" r:id="rId10"/>
    <p:sldId id="390" r:id="rId11"/>
    <p:sldId id="386" r:id="rId12"/>
    <p:sldId id="384" r:id="rId13"/>
    <p:sldId id="385" r:id="rId14"/>
    <p:sldId id="368" r:id="rId15"/>
    <p:sldId id="369" r:id="rId16"/>
    <p:sldId id="372" r:id="rId17"/>
    <p:sldId id="382" r:id="rId18"/>
    <p:sldId id="383" r:id="rId19"/>
    <p:sldId id="378" r:id="rId20"/>
    <p:sldId id="394" r:id="rId21"/>
    <p:sldId id="393" r:id="rId22"/>
    <p:sldId id="392" r:id="rId23"/>
    <p:sldId id="380" r:id="rId24"/>
    <p:sldId id="396" r:id="rId25"/>
    <p:sldId id="395" r:id="rId26"/>
    <p:sldId id="361" r:id="rId27"/>
    <p:sldId id="365" r:id="rId28"/>
    <p:sldId id="346" r:id="rId29"/>
    <p:sldId id="379" r:id="rId30"/>
    <p:sldId id="264" r:id="rId31"/>
    <p:sldId id="362" r:id="rId32"/>
    <p:sldId id="375" r:id="rId33"/>
    <p:sldId id="398" r:id="rId34"/>
    <p:sldId id="397" r:id="rId35"/>
    <p:sldId id="402" r:id="rId36"/>
    <p:sldId id="403" r:id="rId37"/>
    <p:sldId id="404" r:id="rId38"/>
    <p:sldId id="388" r:id="rId39"/>
    <p:sldId id="401" r:id="rId40"/>
    <p:sldId id="399" r:id="rId4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95249" autoAdjust="0"/>
  </p:normalViewPr>
  <p:slideViewPr>
    <p:cSldViewPr snapToGrid="0">
      <p:cViewPr varScale="1">
        <p:scale>
          <a:sx n="74" d="100"/>
          <a:sy n="74" d="100"/>
        </p:scale>
        <p:origin x="38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00:09:11.166"/>
    </inkml:context>
    <inkml:brush xml:id="br0">
      <inkml:brushProperty name="width" value="0.05" units="cm"/>
      <inkml:brushProperty name="height" value="0.05" units="cm"/>
      <inkml:brushProperty name="color" value="#FFFFFF"/>
    </inkml:brush>
  </inkml:definitions>
  <inkml:trace contextRef="#ctx0" brushRef="#br0">0 140 24575,'2'-4'0,"0"-1"0,0 1 0,0 0 0,0 0 0,0 0 0,1 0 0,0 0 0,0 1 0,0-1 0,0 1 0,1 0 0,4-4 0,1-2 0,0 1 0,0 1 0,0 0 0,1 1 0,-1 0 0,1 0 0,1 1 0,-1 0 0,18-5 0,11-6 0,-44 15 0,0 1 0,0 0 0,1-1 0,-1 2 0,0-1 0,-9 2 0,5 3 0,0 0 0,1 0 0,-1 1 0,1 0 0,0 0 0,1 1 0,0 0 0,0 1 0,0 0 0,1 0 0,-9 14 0,19-25 0,0 0 0,0 1 0,0-1 0,0 1 0,1 0 0,-1 0 0,1 1 0,4-2 0,52-15 0,-60 20-117,-5 6 215,-14 15 11,0 0-1564,5-3-5371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803DE0-606D-42D1-BC06-633E2D245A6B}" type="datetimeFigureOut">
              <a:rPr kumimoji="1" lang="ja-JP" altLang="en-US" smtClean="0"/>
              <a:t>2024/9/1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3F231A-9A48-4F01-BF6E-53065A96F1E5}" type="slidenum">
              <a:rPr kumimoji="1" lang="ja-JP" altLang="en-US" smtClean="0"/>
              <a:t>‹#›</a:t>
            </a:fld>
            <a:endParaRPr kumimoji="1" lang="ja-JP" altLang="en-US"/>
          </a:p>
        </p:txBody>
      </p:sp>
    </p:spTree>
    <p:extLst>
      <p:ext uri="{BB962C8B-B14F-4D97-AF65-F5344CB8AC3E}">
        <p14:creationId xmlns:p14="http://schemas.microsoft.com/office/powerpoint/2010/main" val="37832811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D15289-4CC8-CAA7-852D-026DE72C386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4A224EF-D9D5-E285-56A1-A47E27258E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FFF8F55-5744-D455-AAA4-C79D963E9233}"/>
              </a:ext>
            </a:extLst>
          </p:cNvPr>
          <p:cNvSpPr>
            <a:spLocks noGrp="1"/>
          </p:cNvSpPr>
          <p:nvPr>
            <p:ph type="dt" sz="half" idx="10"/>
          </p:nvPr>
        </p:nvSpPr>
        <p:spPr/>
        <p:txBody>
          <a:bodyPr/>
          <a:lstStyle/>
          <a:p>
            <a:r>
              <a:rPr kumimoji="1" lang="en-US" altLang="ja-JP"/>
              <a:t>2024/1/31</a:t>
            </a:r>
            <a:endParaRPr kumimoji="1" lang="ja-JP" altLang="en-US"/>
          </a:p>
        </p:txBody>
      </p:sp>
      <p:sp>
        <p:nvSpPr>
          <p:cNvPr id="5" name="フッター プレースホルダー 4">
            <a:extLst>
              <a:ext uri="{FF2B5EF4-FFF2-40B4-BE49-F238E27FC236}">
                <a16:creationId xmlns:a16="http://schemas.microsoft.com/office/drawing/2014/main" id="{5D78AEB6-A1CA-8932-68DD-9C98495271AB}"/>
              </a:ext>
            </a:extLst>
          </p:cNvPr>
          <p:cNvSpPr>
            <a:spLocks noGrp="1"/>
          </p:cNvSpPr>
          <p:nvPr>
            <p:ph type="ftr" sz="quarter" idx="11"/>
          </p:nvPr>
        </p:nvSpPr>
        <p:spPr>
          <a:xfrm>
            <a:off x="3581400" y="6356350"/>
            <a:ext cx="5029200" cy="365125"/>
          </a:xfrm>
        </p:spPr>
        <p:txBody>
          <a:bodyPr/>
          <a:lstStyle/>
          <a:p>
            <a:r>
              <a:rPr kumimoji="1" lang="ja-JP" altLang="en-US"/>
              <a:t>曲線近傍を移動する視点から見えるステレオ自由視点画像の高速生成</a:t>
            </a:r>
          </a:p>
        </p:txBody>
      </p:sp>
      <p:sp>
        <p:nvSpPr>
          <p:cNvPr id="6" name="スライド番号プレースホルダー 5">
            <a:extLst>
              <a:ext uri="{FF2B5EF4-FFF2-40B4-BE49-F238E27FC236}">
                <a16:creationId xmlns:a16="http://schemas.microsoft.com/office/drawing/2014/main" id="{64E4F4C9-E9EA-ADCE-DC63-C8B9A71A94CE}"/>
              </a:ext>
            </a:extLst>
          </p:cNvPr>
          <p:cNvSpPr>
            <a:spLocks noGrp="1"/>
          </p:cNvSpPr>
          <p:nvPr>
            <p:ph type="sldNum" sz="quarter" idx="12"/>
          </p:nvPr>
        </p:nvSpPr>
        <p:spPr/>
        <p:txBody>
          <a:bodyPr/>
          <a:lstStyle/>
          <a:p>
            <a:fld id="{1A33C891-B2ED-40BC-9E9F-45F2CE42BAA2}" type="slidenum">
              <a:rPr lang="ja-JP" altLang="en-US" smtClean="0"/>
              <a:pPr/>
              <a:t>‹#›</a:t>
            </a:fld>
            <a:r>
              <a:rPr lang="en-US" altLang="ja-JP" dirty="0"/>
              <a:t>/17</a:t>
            </a:r>
          </a:p>
        </p:txBody>
      </p:sp>
    </p:spTree>
    <p:extLst>
      <p:ext uri="{BB962C8B-B14F-4D97-AF65-F5344CB8AC3E}">
        <p14:creationId xmlns:p14="http://schemas.microsoft.com/office/powerpoint/2010/main" val="2723355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E61796-88D8-CDE6-949A-1C368D63210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0C26C0B-3A5C-8B18-68BB-402BA7CBFDA0}"/>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BD7C94D-5668-9273-B4F6-DEF598C9932F}"/>
              </a:ext>
            </a:extLst>
          </p:cNvPr>
          <p:cNvSpPr>
            <a:spLocks noGrp="1"/>
          </p:cNvSpPr>
          <p:nvPr>
            <p:ph type="dt" sz="half" idx="10"/>
          </p:nvPr>
        </p:nvSpPr>
        <p:spPr/>
        <p:txBody>
          <a:bodyPr/>
          <a:lstStyle/>
          <a:p>
            <a:r>
              <a:rPr kumimoji="1" lang="en-US" altLang="ja-JP"/>
              <a:t>2024/1/31</a:t>
            </a:r>
            <a:endParaRPr kumimoji="1" lang="ja-JP" altLang="en-US"/>
          </a:p>
        </p:txBody>
      </p:sp>
      <p:sp>
        <p:nvSpPr>
          <p:cNvPr id="5" name="フッター プレースホルダー 4">
            <a:extLst>
              <a:ext uri="{FF2B5EF4-FFF2-40B4-BE49-F238E27FC236}">
                <a16:creationId xmlns:a16="http://schemas.microsoft.com/office/drawing/2014/main" id="{8CA3C91A-2243-3BAA-A610-F38978D3BD1F}"/>
              </a:ext>
            </a:extLst>
          </p:cNvPr>
          <p:cNvSpPr>
            <a:spLocks noGrp="1"/>
          </p:cNvSpPr>
          <p:nvPr>
            <p:ph type="ftr" sz="quarter" idx="11"/>
          </p:nvPr>
        </p:nvSpPr>
        <p:spPr>
          <a:xfrm>
            <a:off x="3581400" y="6356350"/>
            <a:ext cx="5029200" cy="365125"/>
          </a:xfrm>
        </p:spPr>
        <p:txBody>
          <a:bodyPr/>
          <a:lstStyle/>
          <a:p>
            <a:r>
              <a:rPr kumimoji="1" lang="ja-JP" altLang="en-US"/>
              <a:t>曲線近傍を移動する視点から見えるステレオ自由視点画像の高速生成</a:t>
            </a:r>
          </a:p>
        </p:txBody>
      </p:sp>
      <p:sp>
        <p:nvSpPr>
          <p:cNvPr id="6" name="スライド番号プレースホルダー 5">
            <a:extLst>
              <a:ext uri="{FF2B5EF4-FFF2-40B4-BE49-F238E27FC236}">
                <a16:creationId xmlns:a16="http://schemas.microsoft.com/office/drawing/2014/main" id="{3B24BFF7-6BB3-FC89-F077-8DBD36C1267A}"/>
              </a:ext>
            </a:extLst>
          </p:cNvPr>
          <p:cNvSpPr>
            <a:spLocks noGrp="1"/>
          </p:cNvSpPr>
          <p:nvPr>
            <p:ph type="sldNum" sz="quarter" idx="12"/>
          </p:nvPr>
        </p:nvSpPr>
        <p:spPr/>
        <p:txBody>
          <a:bodyPr/>
          <a:lstStyle/>
          <a:p>
            <a:fld id="{1A33C891-B2ED-40BC-9E9F-45F2CE42BAA2}" type="slidenum">
              <a:rPr lang="ja-JP" altLang="en-US" smtClean="0"/>
              <a:pPr/>
              <a:t>‹#›</a:t>
            </a:fld>
            <a:r>
              <a:rPr lang="en-US" altLang="ja-JP" dirty="0"/>
              <a:t>/17</a:t>
            </a:r>
            <a:endParaRPr kumimoji="1" lang="ja-JP" altLang="en-US" dirty="0"/>
          </a:p>
        </p:txBody>
      </p:sp>
    </p:spTree>
    <p:extLst>
      <p:ext uri="{BB962C8B-B14F-4D97-AF65-F5344CB8AC3E}">
        <p14:creationId xmlns:p14="http://schemas.microsoft.com/office/powerpoint/2010/main" val="15281012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23442FBB-EF05-A53E-0430-2F0805D7A9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D453FBD-C5B9-1A78-630A-A460CB56AF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FB79622-B25A-9E61-88CE-35EB3AE9E7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a:t>2024/1/31</a:t>
            </a:r>
            <a:endParaRPr kumimoji="1" lang="ja-JP" altLang="en-US"/>
          </a:p>
        </p:txBody>
      </p:sp>
      <p:sp>
        <p:nvSpPr>
          <p:cNvPr id="5" name="フッター プレースホルダー 4">
            <a:extLst>
              <a:ext uri="{FF2B5EF4-FFF2-40B4-BE49-F238E27FC236}">
                <a16:creationId xmlns:a16="http://schemas.microsoft.com/office/drawing/2014/main" id="{C32442D3-9EA9-BE6E-EB9F-276C952FCD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ja-JP" altLang="en-US"/>
              <a:t>曲線近傍を移動する視点から見えるステレオ自由視点画像の高速生成</a:t>
            </a:r>
          </a:p>
        </p:txBody>
      </p:sp>
      <p:sp>
        <p:nvSpPr>
          <p:cNvPr id="6" name="スライド番号プレースホルダー 5">
            <a:extLst>
              <a:ext uri="{FF2B5EF4-FFF2-40B4-BE49-F238E27FC236}">
                <a16:creationId xmlns:a16="http://schemas.microsoft.com/office/drawing/2014/main" id="{E5DE4477-932E-DAEF-9E1E-4147B7DA4A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33C891-B2ED-40BC-9E9F-45F2CE42BAA2}" type="slidenum">
              <a:rPr kumimoji="1" lang="ja-JP" altLang="en-US" smtClean="0"/>
              <a:t>‹#›</a:t>
            </a:fld>
            <a:endParaRPr kumimoji="1" lang="ja-JP" altLang="en-US"/>
          </a:p>
        </p:txBody>
      </p:sp>
    </p:spTree>
    <p:extLst>
      <p:ext uri="{BB962C8B-B14F-4D97-AF65-F5344CB8AC3E}">
        <p14:creationId xmlns:p14="http://schemas.microsoft.com/office/powerpoint/2010/main" val="46936467"/>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ustomXml" Target="../ink/ink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github.com/linusmossberg/light-field-renderer" TargetMode="External"/><Relationship Id="rId2" Type="http://schemas.openxmlformats.org/officeDocument/2006/relationships/image" Target="../media/image3.gif"/><Relationship Id="rId1" Type="http://schemas.openxmlformats.org/officeDocument/2006/relationships/slideLayout" Target="../slideLayouts/slideLayout2.xml"/><Relationship Id="rId4" Type="http://schemas.openxmlformats.org/officeDocument/2006/relationships/hyperlink" Target="https://www.hitachi.co.jp/rd/glossary/jp_shi/ziyuushiten.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30.png"/><Relationship Id="rId7" Type="http://schemas.openxmlformats.org/officeDocument/2006/relationships/image" Target="../media/image2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hyperlink" Target="https://github.com/linusmossberg/light-field-renderer" TargetMode="External"/><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microsoft.github.io/FastNeRF/"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6.png"/><Relationship Id="rId2"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commons.wikimedia.org/wiki/File:Point_cloud_torus.gif"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www.ieice-hbkb.org/files/02/02gun_05hen_09.pdf"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字幕 2">
            <a:extLst>
              <a:ext uri="{FF2B5EF4-FFF2-40B4-BE49-F238E27FC236}">
                <a16:creationId xmlns:a16="http://schemas.microsoft.com/office/drawing/2014/main" id="{63074D16-3202-F84B-E04F-586CC49CADBF}"/>
              </a:ext>
            </a:extLst>
          </p:cNvPr>
          <p:cNvSpPr txBox="1">
            <a:spLocks/>
          </p:cNvSpPr>
          <p:nvPr/>
        </p:nvSpPr>
        <p:spPr>
          <a:xfrm>
            <a:off x="2117679" y="4199484"/>
            <a:ext cx="7956637" cy="109789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3200" dirty="0">
                <a:solidFill>
                  <a:srgbClr val="0E2827"/>
                </a:solidFill>
              </a:rPr>
              <a:t>実世界指向メディア研究室所属</a:t>
            </a:r>
            <a:endParaRPr lang="en-US" altLang="ja-JP" sz="3200" dirty="0">
              <a:solidFill>
                <a:srgbClr val="0E2827"/>
              </a:solidFill>
            </a:endParaRPr>
          </a:p>
          <a:p>
            <a:pPr marL="0" indent="0" algn="ctr">
              <a:buNone/>
            </a:pPr>
            <a:r>
              <a:rPr lang="ja-JP" altLang="en-US" sz="3200" dirty="0">
                <a:solidFill>
                  <a:srgbClr val="0E2827"/>
                </a:solidFill>
              </a:rPr>
              <a:t>小池 優太郎</a:t>
            </a:r>
            <a:endParaRPr lang="ja-JP" altLang="en-US" sz="3200" dirty="0">
              <a:solidFill>
                <a:srgbClr val="1C504E"/>
              </a:solidFill>
            </a:endParaRPr>
          </a:p>
        </p:txBody>
      </p:sp>
      <mc:AlternateContent xmlns:mc="http://schemas.openxmlformats.org/markup-compatibility/2006" xmlns:p14="http://schemas.microsoft.com/office/powerpoint/2010/main">
        <mc:Choice Requires="p14">
          <p:contentPart p14:bwMode="auto" r:id="rId2">
            <p14:nvContentPartPr>
              <p14:cNvPr id="7" name="インク 6">
                <a:extLst>
                  <a:ext uri="{FF2B5EF4-FFF2-40B4-BE49-F238E27FC236}">
                    <a16:creationId xmlns:a16="http://schemas.microsoft.com/office/drawing/2014/main" id="{EEAAA038-D05B-5E81-04D9-9968162C9B04}"/>
                  </a:ext>
                </a:extLst>
              </p14:cNvPr>
              <p14:cNvContentPartPr/>
              <p14:nvPr/>
            </p14:nvContentPartPr>
            <p14:xfrm>
              <a:off x="12100120" y="2814600"/>
              <a:ext cx="69120" cy="50760"/>
            </p14:xfrm>
          </p:contentPart>
        </mc:Choice>
        <mc:Fallback xmlns="">
          <p:pic>
            <p:nvPicPr>
              <p:cNvPr id="7" name="インク 6">
                <a:extLst>
                  <a:ext uri="{FF2B5EF4-FFF2-40B4-BE49-F238E27FC236}">
                    <a16:creationId xmlns:a16="http://schemas.microsoft.com/office/drawing/2014/main" id="{EEAAA038-D05B-5E81-04D9-9968162C9B04}"/>
                  </a:ext>
                </a:extLst>
              </p:cNvPr>
              <p:cNvPicPr/>
              <p:nvPr/>
            </p:nvPicPr>
            <p:blipFill>
              <a:blip r:embed="rId3"/>
              <a:stretch>
                <a:fillRect/>
              </a:stretch>
            </p:blipFill>
            <p:spPr>
              <a:xfrm>
                <a:off x="12091167" y="2805600"/>
                <a:ext cx="86669" cy="68400"/>
              </a:xfrm>
              <a:prstGeom prst="rect">
                <a:avLst/>
              </a:prstGeom>
            </p:spPr>
          </p:pic>
        </mc:Fallback>
      </mc:AlternateContent>
      <p:cxnSp>
        <p:nvCxnSpPr>
          <p:cNvPr id="8" name="直線コネクタ 7">
            <a:extLst>
              <a:ext uri="{FF2B5EF4-FFF2-40B4-BE49-F238E27FC236}">
                <a16:creationId xmlns:a16="http://schemas.microsoft.com/office/drawing/2014/main" id="{517C2601-CAF9-BDD6-10CF-4B28D7A627ED}"/>
              </a:ext>
            </a:extLst>
          </p:cNvPr>
          <p:cNvCxnSpPr>
            <a:cxnSpLocks/>
          </p:cNvCxnSpPr>
          <p:nvPr/>
        </p:nvCxnSpPr>
        <p:spPr>
          <a:xfrm>
            <a:off x="574705" y="6526256"/>
            <a:ext cx="11340215" cy="0"/>
          </a:xfrm>
          <a:prstGeom prst="line">
            <a:avLst/>
          </a:prstGeom>
          <a:ln w="444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9" name="図 8" descr="アイコン が含まれている画像&#10;&#10;自動的に生成された説明">
            <a:extLst>
              <a:ext uri="{FF2B5EF4-FFF2-40B4-BE49-F238E27FC236}">
                <a16:creationId xmlns:a16="http://schemas.microsoft.com/office/drawing/2014/main" id="{CF30FBEF-A613-B354-0877-5AF5444DF4E1}"/>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607040" y="5187367"/>
            <a:ext cx="1307880" cy="1307880"/>
          </a:xfrm>
          <a:prstGeom prst="rect">
            <a:avLst/>
          </a:prstGeom>
        </p:spPr>
      </p:pic>
      <p:sp>
        <p:nvSpPr>
          <p:cNvPr id="17" name="タイトル 1">
            <a:extLst>
              <a:ext uri="{FF2B5EF4-FFF2-40B4-BE49-F238E27FC236}">
                <a16:creationId xmlns:a16="http://schemas.microsoft.com/office/drawing/2014/main" id="{549FC3A9-1643-944A-D5C3-F1706FFD7DE3}"/>
              </a:ext>
            </a:extLst>
          </p:cNvPr>
          <p:cNvSpPr txBox="1">
            <a:spLocks/>
          </p:cNvSpPr>
          <p:nvPr/>
        </p:nvSpPr>
        <p:spPr>
          <a:xfrm>
            <a:off x="548065" y="2096607"/>
            <a:ext cx="11201975" cy="219464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1D1C1D"/>
                </a:solidFill>
                <a:latin typeface="游ゴシック Light 見出し"/>
              </a:rPr>
              <a:t>曲線近傍を移動する視点から見える</a:t>
            </a:r>
          </a:p>
          <a:p>
            <a:pPr algn="ctr"/>
            <a:r>
              <a:rPr lang="ja-JP" altLang="en-US" b="1" dirty="0">
                <a:solidFill>
                  <a:srgbClr val="1D1C1D"/>
                </a:solidFill>
                <a:latin typeface="游ゴシック Light 見出し"/>
              </a:rPr>
              <a:t>ステレオ自由視点画像の高速生成</a:t>
            </a:r>
          </a:p>
        </p:txBody>
      </p:sp>
    </p:spTree>
    <p:extLst>
      <p:ext uri="{BB962C8B-B14F-4D97-AF65-F5344CB8AC3E}">
        <p14:creationId xmlns:p14="http://schemas.microsoft.com/office/powerpoint/2010/main" val="2188337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グラフィックス 5">
            <a:extLst>
              <a:ext uri="{FF2B5EF4-FFF2-40B4-BE49-F238E27FC236}">
                <a16:creationId xmlns:a16="http://schemas.microsoft.com/office/drawing/2014/main" id="{D8CAC2C0-39B7-7CC9-3A7B-74BB2A3D251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56728" y="2648426"/>
            <a:ext cx="4997072" cy="3751873"/>
          </a:xfrm>
          <a:prstGeom prst="rect">
            <a:avLst/>
          </a:prstGeom>
        </p:spPr>
      </p:pic>
      <p:sp>
        <p:nvSpPr>
          <p:cNvPr id="2" name="タイトル 1">
            <a:extLst>
              <a:ext uri="{FF2B5EF4-FFF2-40B4-BE49-F238E27FC236}">
                <a16:creationId xmlns:a16="http://schemas.microsoft.com/office/drawing/2014/main" id="{59C116E4-3DF7-79DC-808B-FAEEA3073ADD}"/>
              </a:ext>
            </a:extLst>
          </p:cNvPr>
          <p:cNvSpPr>
            <a:spLocks noGrp="1"/>
          </p:cNvSpPr>
          <p:nvPr>
            <p:ph type="title"/>
          </p:nvPr>
        </p:nvSpPr>
        <p:spPr/>
        <p:txBody>
          <a:bodyPr/>
          <a:lstStyle/>
          <a:p>
            <a:r>
              <a:rPr kumimoji="1" lang="ja-JP" altLang="en-US" dirty="0"/>
              <a:t>実験用データ</a:t>
            </a:r>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4B3F2422-A67E-0F9C-B1CF-02D7D364C7C3}"/>
                  </a:ext>
                </a:extLst>
              </p:cNvPr>
              <p:cNvSpPr txBox="1"/>
              <p:nvPr/>
            </p:nvSpPr>
            <p:spPr>
              <a:xfrm>
                <a:off x="838199" y="1367522"/>
                <a:ext cx="9805737" cy="1569660"/>
              </a:xfrm>
              <a:prstGeom prst="rect">
                <a:avLst/>
              </a:prstGeom>
              <a:noFill/>
            </p:spPr>
            <p:txBody>
              <a:bodyPr wrap="square">
                <a:spAutoFit/>
              </a:bodyPr>
              <a:lstStyle/>
              <a:p>
                <a:pPr marL="285750" indent="-285750">
                  <a:buFont typeface="Arial" panose="020B0604020202020204" pitchFamily="34" charset="0"/>
                  <a:buChar char="•"/>
                </a:pPr>
                <a:r>
                  <a:rPr lang="en-US" altLang="ja-JP" sz="2400" dirty="0">
                    <a:solidFill>
                      <a:srgbClr val="202124"/>
                    </a:solidFill>
                  </a:rPr>
                  <a:t>Block-</a:t>
                </a:r>
                <a:r>
                  <a:rPr lang="en-US" altLang="ja-JP" sz="2400" dirty="0" err="1">
                    <a:solidFill>
                      <a:srgbClr val="202124"/>
                    </a:solidFill>
                  </a:rPr>
                  <a:t>NeRF</a:t>
                </a:r>
                <a:r>
                  <a:rPr lang="en-US" altLang="ja-JP" sz="2400" dirty="0">
                    <a:solidFill>
                      <a:srgbClr val="202124"/>
                    </a:solidFill>
                  </a:rPr>
                  <a:t> </a:t>
                </a:r>
                <a:r>
                  <a:rPr lang="ja-JP" altLang="en-US" sz="2400" dirty="0">
                    <a:solidFill>
                      <a:srgbClr val="202124"/>
                    </a:solidFill>
                  </a:rPr>
                  <a:t>が用いた画像群と視点情報</a:t>
                </a:r>
                <a:endParaRPr lang="en-US" altLang="ja-JP" sz="2400" dirty="0">
                  <a:solidFill>
                    <a:srgbClr val="202124"/>
                  </a:solidFill>
                </a:endParaRPr>
              </a:p>
              <a:p>
                <a:pPr marL="742950" lvl="1" indent="-285750">
                  <a:buFont typeface="Arial" panose="020B0604020202020204" pitchFamily="34" charset="0"/>
                  <a:buChar char="•"/>
                </a:pPr>
                <a:r>
                  <a:rPr lang="ja-JP" altLang="en-US" sz="2400" dirty="0">
                    <a:solidFill>
                      <a:srgbClr val="202124"/>
                    </a:solidFill>
                  </a:rPr>
                  <a:t>撮影場所</a:t>
                </a:r>
                <a:r>
                  <a:rPr lang="en-US" altLang="ja-JP" sz="2400" dirty="0">
                    <a:solidFill>
                      <a:srgbClr val="202124"/>
                    </a:solidFill>
                  </a:rPr>
                  <a:t>: </a:t>
                </a:r>
                <a:r>
                  <a:rPr lang="ja-JP" altLang="en-US" sz="2400" dirty="0">
                    <a:solidFill>
                      <a:srgbClr val="202124"/>
                    </a:solidFill>
                  </a:rPr>
                  <a:t>サンフランシスコ ミッションベイ</a:t>
                </a:r>
                <a:endParaRPr lang="en-US" altLang="ja-JP" sz="2400" dirty="0">
                  <a:solidFill>
                    <a:srgbClr val="202124"/>
                  </a:solidFill>
                </a:endParaRPr>
              </a:p>
              <a:p>
                <a:pPr marL="742950" lvl="1" indent="-285750">
                  <a:buFont typeface="Arial" panose="020B0604020202020204" pitchFamily="34" charset="0"/>
                  <a:buChar char="•"/>
                </a:pPr>
                <a:r>
                  <a:rPr lang="en-US" altLang="ja-JP" sz="2400" dirty="0">
                    <a:solidFill>
                      <a:srgbClr val="202124"/>
                    </a:solidFill>
                  </a:rPr>
                  <a:t>1.08 </a:t>
                </a:r>
                <a14:m>
                  <m:oMath xmlns:m="http://schemas.openxmlformats.org/officeDocument/2006/math">
                    <m:r>
                      <m:rPr>
                        <m:sty m:val="p"/>
                      </m:rPr>
                      <a:rPr lang="en-US" altLang="ja-JP" sz="2400" i="0" dirty="0" smtClean="0">
                        <a:solidFill>
                          <a:srgbClr val="202124"/>
                        </a:solidFill>
                        <a:latin typeface="Cambria Math" panose="02040503050406030204" pitchFamily="18" charset="0"/>
                      </a:rPr>
                      <m:t>km</m:t>
                    </m:r>
                  </m:oMath>
                </a14:m>
                <a:r>
                  <a:rPr lang="en-US" altLang="ja-JP" sz="2400" dirty="0">
                    <a:solidFill>
                      <a:srgbClr val="202124"/>
                    </a:solidFill>
                  </a:rPr>
                  <a:t> </a:t>
                </a:r>
                <a:r>
                  <a:rPr lang="ja-JP" altLang="en-US" sz="2400" dirty="0">
                    <a:solidFill>
                      <a:srgbClr val="202124"/>
                    </a:solidFill>
                  </a:rPr>
                  <a:t>のルートを </a:t>
                </a:r>
                <a:r>
                  <a:rPr lang="en-US" altLang="ja-JP" sz="2400" dirty="0">
                    <a:solidFill>
                      <a:srgbClr val="202124"/>
                    </a:solidFill>
                  </a:rPr>
                  <a:t>12 </a:t>
                </a:r>
                <a:r>
                  <a:rPr lang="ja-JP" altLang="en-US" sz="2400" dirty="0">
                    <a:solidFill>
                      <a:srgbClr val="202124"/>
                    </a:solidFill>
                  </a:rPr>
                  <a:t>個のカメラで撮影</a:t>
                </a:r>
                <a:endParaRPr lang="en-US" altLang="ja-JP" sz="2400" dirty="0">
                  <a:solidFill>
                    <a:srgbClr val="202124"/>
                  </a:solidFill>
                </a:endParaRPr>
              </a:p>
              <a:p>
                <a:pPr marL="742950" lvl="1" indent="-285750">
                  <a:buFont typeface="Arial" panose="020B0604020202020204" pitchFamily="34" charset="0"/>
                  <a:buChar char="•"/>
                </a:pPr>
                <a:r>
                  <a:rPr lang="ja-JP" altLang="en-US" sz="2400" dirty="0">
                    <a:solidFill>
                      <a:srgbClr val="202124"/>
                    </a:solidFill>
                  </a:rPr>
                  <a:t>計</a:t>
                </a:r>
                <a:r>
                  <a:rPr lang="en-US" altLang="ja-JP" sz="2400" dirty="0">
                    <a:solidFill>
                      <a:srgbClr val="202124"/>
                    </a:solidFill>
                  </a:rPr>
                  <a:t>: 11,269 </a:t>
                </a:r>
                <a:r>
                  <a:rPr lang="ja-JP" altLang="en-US" sz="2400" dirty="0">
                    <a:solidFill>
                      <a:srgbClr val="202124"/>
                    </a:solidFill>
                  </a:rPr>
                  <a:t>枚の画像が含まれている</a:t>
                </a:r>
                <a:endParaRPr lang="en-US" altLang="ja-JP" sz="2400" dirty="0">
                  <a:solidFill>
                    <a:srgbClr val="202124"/>
                  </a:solidFill>
                </a:endParaRPr>
              </a:p>
            </p:txBody>
          </p:sp>
        </mc:Choice>
        <mc:Fallback xmlns="">
          <p:sp>
            <p:nvSpPr>
              <p:cNvPr id="7" name="テキスト ボックス 6">
                <a:extLst>
                  <a:ext uri="{FF2B5EF4-FFF2-40B4-BE49-F238E27FC236}">
                    <a16:creationId xmlns:a16="http://schemas.microsoft.com/office/drawing/2014/main" id="{4B3F2422-A67E-0F9C-B1CF-02D7D364C7C3}"/>
                  </a:ext>
                </a:extLst>
              </p:cNvPr>
              <p:cNvSpPr txBox="1">
                <a:spLocks noRot="1" noChangeAspect="1" noMove="1" noResize="1" noEditPoints="1" noAdjustHandles="1" noChangeArrowheads="1" noChangeShapeType="1" noTextEdit="1"/>
              </p:cNvSpPr>
              <p:nvPr/>
            </p:nvSpPr>
            <p:spPr>
              <a:xfrm>
                <a:off x="838199" y="1367522"/>
                <a:ext cx="9805737" cy="1569660"/>
              </a:xfrm>
              <a:prstGeom prst="rect">
                <a:avLst/>
              </a:prstGeom>
              <a:blipFill>
                <a:blip r:embed="rId4"/>
                <a:stretch>
                  <a:fillRect l="-808" t="-3101" b="-7752"/>
                </a:stretch>
              </a:blipFill>
            </p:spPr>
            <p:txBody>
              <a:bodyPr/>
              <a:lstStyle/>
              <a:p>
                <a:r>
                  <a:rPr lang="ja-JP" altLang="en-US">
                    <a:noFill/>
                  </a:rPr>
                  <a:t> </a:t>
                </a:r>
              </a:p>
            </p:txBody>
          </p:sp>
        </mc:Fallback>
      </mc:AlternateContent>
      <p:grpSp>
        <p:nvGrpSpPr>
          <p:cNvPr id="9" name="グループ化 8">
            <a:extLst>
              <a:ext uri="{FF2B5EF4-FFF2-40B4-BE49-F238E27FC236}">
                <a16:creationId xmlns:a16="http://schemas.microsoft.com/office/drawing/2014/main" id="{4AEFB4F2-D83B-85AB-02B5-CE8197858D27}"/>
              </a:ext>
            </a:extLst>
          </p:cNvPr>
          <p:cNvGrpSpPr/>
          <p:nvPr/>
        </p:nvGrpSpPr>
        <p:grpSpPr>
          <a:xfrm>
            <a:off x="1169066" y="2937182"/>
            <a:ext cx="4572001" cy="3317910"/>
            <a:chOff x="6617368" y="3986463"/>
            <a:chExt cx="3713748" cy="2695074"/>
          </a:xfrm>
        </p:grpSpPr>
        <p:pic>
          <p:nvPicPr>
            <p:cNvPr id="86" name="図 85" descr="マップ&#10;&#10;中程度の精度で自動的に生成された説明">
              <a:extLst>
                <a:ext uri="{FF2B5EF4-FFF2-40B4-BE49-F238E27FC236}">
                  <a16:creationId xmlns:a16="http://schemas.microsoft.com/office/drawing/2014/main" id="{C7A115A6-7C6B-16F4-3B07-43A7A6DBD930}"/>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t="14294" r="31433" b="12743"/>
            <a:stretch/>
          </p:blipFill>
          <p:spPr>
            <a:xfrm>
              <a:off x="6625960" y="4001860"/>
              <a:ext cx="3690606" cy="2677656"/>
            </a:xfrm>
            <a:prstGeom prst="rect">
              <a:avLst/>
            </a:prstGeom>
          </p:spPr>
        </p:pic>
        <p:sp>
          <p:nvSpPr>
            <p:cNvPr id="4" name="フリーフォーム: 図形 3">
              <a:extLst>
                <a:ext uri="{FF2B5EF4-FFF2-40B4-BE49-F238E27FC236}">
                  <a16:creationId xmlns:a16="http://schemas.microsoft.com/office/drawing/2014/main" id="{EB38727E-CA54-438B-8F98-3AE398C37E20}"/>
                </a:ext>
              </a:extLst>
            </p:cNvPr>
            <p:cNvSpPr/>
            <p:nvPr/>
          </p:nvSpPr>
          <p:spPr>
            <a:xfrm>
              <a:off x="6617368" y="4146884"/>
              <a:ext cx="3031958" cy="2518611"/>
            </a:xfrm>
            <a:custGeom>
              <a:avLst/>
              <a:gdLst>
                <a:gd name="connsiteX0" fmla="*/ 0 w 3031958"/>
                <a:gd name="connsiteY0" fmla="*/ 120316 h 2518611"/>
                <a:gd name="connsiteX1" fmla="*/ 16043 w 3031958"/>
                <a:gd name="connsiteY1" fmla="*/ 2518611 h 2518611"/>
                <a:gd name="connsiteX2" fmla="*/ 3031958 w 3031958"/>
                <a:gd name="connsiteY2" fmla="*/ 2518611 h 2518611"/>
                <a:gd name="connsiteX3" fmla="*/ 1491916 w 3031958"/>
                <a:gd name="connsiteY3" fmla="*/ 457200 h 2518611"/>
                <a:gd name="connsiteX4" fmla="*/ 48127 w 3031958"/>
                <a:gd name="connsiteY4" fmla="*/ 0 h 2518611"/>
                <a:gd name="connsiteX5" fmla="*/ 0 w 3031958"/>
                <a:gd name="connsiteY5" fmla="*/ 649705 h 251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1958" h="2518611">
                  <a:moveTo>
                    <a:pt x="0" y="120316"/>
                  </a:moveTo>
                  <a:lnTo>
                    <a:pt x="16043" y="2518611"/>
                  </a:lnTo>
                  <a:lnTo>
                    <a:pt x="3031958" y="2518611"/>
                  </a:lnTo>
                  <a:lnTo>
                    <a:pt x="1491916" y="457200"/>
                  </a:lnTo>
                  <a:lnTo>
                    <a:pt x="48127" y="0"/>
                  </a:lnTo>
                  <a:lnTo>
                    <a:pt x="0" y="649705"/>
                  </a:lnTo>
                </a:path>
              </a:pathLst>
            </a:custGeom>
            <a:solidFill>
              <a:srgbClr val="00000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図形 7">
              <a:extLst>
                <a:ext uri="{FF2B5EF4-FFF2-40B4-BE49-F238E27FC236}">
                  <a16:creationId xmlns:a16="http://schemas.microsoft.com/office/drawing/2014/main" id="{0A23B775-9204-DB89-8175-EDCFC8D55B05}"/>
                </a:ext>
              </a:extLst>
            </p:cNvPr>
            <p:cNvSpPr/>
            <p:nvPr/>
          </p:nvSpPr>
          <p:spPr>
            <a:xfrm>
              <a:off x="7114674" y="3986463"/>
              <a:ext cx="3216442" cy="2695074"/>
            </a:xfrm>
            <a:custGeom>
              <a:avLst/>
              <a:gdLst>
                <a:gd name="connsiteX0" fmla="*/ 0 w 3216442"/>
                <a:gd name="connsiteY0" fmla="*/ 0 h 2695074"/>
                <a:gd name="connsiteX1" fmla="*/ 1307431 w 3216442"/>
                <a:gd name="connsiteY1" fmla="*/ 280737 h 2695074"/>
                <a:gd name="connsiteX2" fmla="*/ 2863515 w 3216442"/>
                <a:gd name="connsiteY2" fmla="*/ 2687053 h 2695074"/>
                <a:gd name="connsiteX3" fmla="*/ 3216442 w 3216442"/>
                <a:gd name="connsiteY3" fmla="*/ 2695074 h 2695074"/>
                <a:gd name="connsiteX4" fmla="*/ 3200400 w 3216442"/>
                <a:gd name="connsiteY4" fmla="*/ 8021 h 2695074"/>
                <a:gd name="connsiteX5" fmla="*/ 120315 w 3216442"/>
                <a:gd name="connsiteY5" fmla="*/ 0 h 269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442" h="2695074">
                  <a:moveTo>
                    <a:pt x="0" y="0"/>
                  </a:moveTo>
                  <a:lnTo>
                    <a:pt x="1307431" y="280737"/>
                  </a:lnTo>
                  <a:lnTo>
                    <a:pt x="2863515" y="2687053"/>
                  </a:lnTo>
                  <a:lnTo>
                    <a:pt x="3216442" y="2695074"/>
                  </a:lnTo>
                  <a:cubicBezTo>
                    <a:pt x="3211095" y="1799390"/>
                    <a:pt x="3205747" y="903705"/>
                    <a:pt x="3200400" y="8021"/>
                  </a:cubicBezTo>
                  <a:lnTo>
                    <a:pt x="120315" y="0"/>
                  </a:lnTo>
                </a:path>
              </a:pathLst>
            </a:custGeom>
            <a:solidFill>
              <a:srgbClr val="00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テキスト ボックス 9">
            <a:extLst>
              <a:ext uri="{FF2B5EF4-FFF2-40B4-BE49-F238E27FC236}">
                <a16:creationId xmlns:a16="http://schemas.microsoft.com/office/drawing/2014/main" id="{F8B46A89-D164-B311-345E-9E0706395FAF}"/>
              </a:ext>
            </a:extLst>
          </p:cNvPr>
          <p:cNvSpPr txBox="1"/>
          <p:nvPr/>
        </p:nvSpPr>
        <p:spPr>
          <a:xfrm>
            <a:off x="1858655" y="6252604"/>
            <a:ext cx="3185487" cy="646331"/>
          </a:xfrm>
          <a:prstGeom prst="rect">
            <a:avLst/>
          </a:prstGeom>
          <a:noFill/>
        </p:spPr>
        <p:txBody>
          <a:bodyPr wrap="none" rtlCol="0">
            <a:spAutoFit/>
          </a:bodyPr>
          <a:lstStyle/>
          <a:p>
            <a:r>
              <a:rPr lang="ja-JP" altLang="en-US" sz="1800" dirty="0">
                <a:solidFill>
                  <a:srgbClr val="202124"/>
                </a:solidFill>
              </a:rPr>
              <a:t>上空から見たミッションベイ</a:t>
            </a:r>
            <a:endParaRPr lang="en-US" altLang="ja-JP" sz="1800" dirty="0">
              <a:solidFill>
                <a:srgbClr val="202124"/>
              </a:solidFill>
            </a:endParaRPr>
          </a:p>
          <a:p>
            <a:r>
              <a:rPr lang="ja-JP" altLang="en-US" dirty="0"/>
              <a:t>図出典</a:t>
            </a:r>
            <a:r>
              <a:rPr lang="en-US" altLang="ja-JP" dirty="0"/>
              <a:t>: Google Earth</a:t>
            </a:r>
            <a:endParaRPr kumimoji="1" lang="ja-JP" altLang="en-US" dirty="0"/>
          </a:p>
        </p:txBody>
      </p:sp>
      <p:sp>
        <p:nvSpPr>
          <p:cNvPr id="13" name="テキスト ボックス 12">
            <a:extLst>
              <a:ext uri="{FF2B5EF4-FFF2-40B4-BE49-F238E27FC236}">
                <a16:creationId xmlns:a16="http://schemas.microsoft.com/office/drawing/2014/main" id="{9BD62926-5C3C-BC42-EED9-4374E2C433CE}"/>
              </a:ext>
            </a:extLst>
          </p:cNvPr>
          <p:cNvSpPr txBox="1"/>
          <p:nvPr/>
        </p:nvSpPr>
        <p:spPr>
          <a:xfrm>
            <a:off x="7319422" y="6252604"/>
            <a:ext cx="4872578" cy="646331"/>
          </a:xfrm>
          <a:prstGeom prst="rect">
            <a:avLst/>
          </a:prstGeom>
          <a:noFill/>
        </p:spPr>
        <p:txBody>
          <a:bodyPr wrap="square">
            <a:spAutoFit/>
          </a:bodyPr>
          <a:lstStyle/>
          <a:p>
            <a:pPr lvl="1"/>
            <a:r>
              <a:rPr lang="ja-JP" altLang="en-US" sz="1800" dirty="0">
                <a:solidFill>
                  <a:srgbClr val="202124"/>
                </a:solidFill>
              </a:rPr>
              <a:t>画像撮影場所</a:t>
            </a:r>
            <a:r>
              <a:rPr lang="en-US" altLang="ja-JP" sz="1800" dirty="0">
                <a:solidFill>
                  <a:srgbClr val="202124"/>
                </a:solidFill>
              </a:rPr>
              <a:t>(</a:t>
            </a:r>
            <a:r>
              <a:rPr lang="ja-JP" altLang="en-US" sz="1800" dirty="0">
                <a:solidFill>
                  <a:srgbClr val="202124"/>
                </a:solidFill>
              </a:rPr>
              <a:t>青点</a:t>
            </a:r>
            <a:r>
              <a:rPr lang="en-US" altLang="ja-JP" sz="1800" dirty="0">
                <a:solidFill>
                  <a:srgbClr val="202124"/>
                </a:solidFill>
              </a:rPr>
              <a:t>)</a:t>
            </a:r>
            <a:r>
              <a:rPr lang="ja-JP" altLang="en-US" sz="1800" dirty="0">
                <a:solidFill>
                  <a:srgbClr val="202124"/>
                </a:solidFill>
              </a:rPr>
              <a:t>と</a:t>
            </a:r>
            <a:endParaRPr lang="en-US" altLang="ja-JP" sz="1800" dirty="0">
              <a:solidFill>
                <a:srgbClr val="202124"/>
              </a:solidFill>
            </a:endParaRPr>
          </a:p>
          <a:p>
            <a:pPr lvl="1"/>
            <a:r>
              <a:rPr lang="ja-JP" altLang="en-US" sz="1800" dirty="0">
                <a:solidFill>
                  <a:srgbClr val="202124"/>
                </a:solidFill>
              </a:rPr>
              <a:t>セグメント</a:t>
            </a:r>
            <a:r>
              <a:rPr lang="en-US" altLang="ja-JP" sz="1800" dirty="0">
                <a:solidFill>
                  <a:srgbClr val="202124"/>
                </a:solidFill>
              </a:rPr>
              <a:t>(</a:t>
            </a:r>
            <a:r>
              <a:rPr lang="ja-JP" altLang="en-US" sz="1800" dirty="0">
                <a:solidFill>
                  <a:srgbClr val="202124"/>
                </a:solidFill>
              </a:rPr>
              <a:t>赤緑線</a:t>
            </a:r>
            <a:r>
              <a:rPr lang="en-US" altLang="ja-JP" sz="1800" dirty="0">
                <a:solidFill>
                  <a:srgbClr val="202124"/>
                </a:solidFill>
              </a:rPr>
              <a:t>)</a:t>
            </a:r>
          </a:p>
        </p:txBody>
      </p:sp>
      <p:sp>
        <p:nvSpPr>
          <p:cNvPr id="3" name="日付プレースホルダー 2">
            <a:extLst>
              <a:ext uri="{FF2B5EF4-FFF2-40B4-BE49-F238E27FC236}">
                <a16:creationId xmlns:a16="http://schemas.microsoft.com/office/drawing/2014/main" id="{4E0907EE-172B-1E2F-71D0-7357272947EE}"/>
              </a:ext>
            </a:extLst>
          </p:cNvPr>
          <p:cNvSpPr>
            <a:spLocks noGrp="1"/>
          </p:cNvSpPr>
          <p:nvPr>
            <p:ph type="dt" sz="half" idx="10"/>
          </p:nvPr>
        </p:nvSpPr>
        <p:spPr/>
        <p:txBody>
          <a:bodyPr/>
          <a:lstStyle/>
          <a:p>
            <a:r>
              <a:rPr kumimoji="1" lang="en-US" altLang="ja-JP"/>
              <a:t>2024/1/31</a:t>
            </a:r>
            <a:endParaRPr kumimoji="1" lang="ja-JP" altLang="en-US"/>
          </a:p>
        </p:txBody>
      </p:sp>
      <p:sp>
        <p:nvSpPr>
          <p:cNvPr id="12" name="スライド番号プレースホルダー 11">
            <a:extLst>
              <a:ext uri="{FF2B5EF4-FFF2-40B4-BE49-F238E27FC236}">
                <a16:creationId xmlns:a16="http://schemas.microsoft.com/office/drawing/2014/main" id="{F72A1E97-2904-F701-5317-B2956E4359F8}"/>
              </a:ext>
            </a:extLst>
          </p:cNvPr>
          <p:cNvSpPr>
            <a:spLocks noGrp="1"/>
          </p:cNvSpPr>
          <p:nvPr>
            <p:ph type="sldNum" sz="quarter" idx="12"/>
          </p:nvPr>
        </p:nvSpPr>
        <p:spPr/>
        <p:txBody>
          <a:bodyPr/>
          <a:lstStyle/>
          <a:p>
            <a:fld id="{1A33C891-B2ED-40BC-9E9F-45F2CE42BAA2}" type="slidenum">
              <a:rPr lang="ja-JP" altLang="en-US" smtClean="0"/>
              <a:pPr/>
              <a:t>10</a:t>
            </a:fld>
            <a:r>
              <a:rPr lang="en-US" altLang="ja-JP"/>
              <a:t>/17</a:t>
            </a:r>
            <a:endParaRPr kumimoji="1" lang="ja-JP" altLang="en-US" dirty="0"/>
          </a:p>
        </p:txBody>
      </p:sp>
    </p:spTree>
    <p:extLst>
      <p:ext uri="{BB962C8B-B14F-4D97-AF65-F5344CB8AC3E}">
        <p14:creationId xmlns:p14="http://schemas.microsoft.com/office/powerpoint/2010/main" val="2134695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C116E4-3DF7-79DC-808B-FAEEA3073ADD}"/>
              </a:ext>
            </a:extLst>
          </p:cNvPr>
          <p:cNvSpPr>
            <a:spLocks noGrp="1"/>
          </p:cNvSpPr>
          <p:nvPr>
            <p:ph type="title"/>
          </p:nvPr>
        </p:nvSpPr>
        <p:spPr/>
        <p:txBody>
          <a:bodyPr/>
          <a:lstStyle/>
          <a:p>
            <a:r>
              <a:rPr lang="ja-JP" altLang="en-US" dirty="0"/>
              <a:t>自由視点画像の生成結果</a:t>
            </a:r>
            <a:endParaRPr kumimoji="1" lang="ja-JP" altLang="en-US" dirty="0"/>
          </a:p>
        </p:txBody>
      </p:sp>
      <p:sp>
        <p:nvSpPr>
          <p:cNvPr id="12" name="テキスト ボックス 11">
            <a:extLst>
              <a:ext uri="{FF2B5EF4-FFF2-40B4-BE49-F238E27FC236}">
                <a16:creationId xmlns:a16="http://schemas.microsoft.com/office/drawing/2014/main" id="{A743A92B-ACF2-400E-D928-D1B2BA7209A1}"/>
              </a:ext>
            </a:extLst>
          </p:cNvPr>
          <p:cNvSpPr txBox="1"/>
          <p:nvPr/>
        </p:nvSpPr>
        <p:spPr>
          <a:xfrm>
            <a:off x="412642" y="5616075"/>
            <a:ext cx="9605653" cy="830997"/>
          </a:xfrm>
          <a:prstGeom prst="rect">
            <a:avLst/>
          </a:prstGeom>
          <a:noFill/>
        </p:spPr>
        <p:txBody>
          <a:bodyPr wrap="square">
            <a:spAutoFit/>
          </a:bodyPr>
          <a:lstStyle/>
          <a:p>
            <a:pPr marL="285750" indent="-285750">
              <a:buFont typeface="Arial" panose="020B0604020202020204" pitchFamily="34" charset="0"/>
              <a:buChar char="•"/>
            </a:pPr>
            <a:r>
              <a:rPr lang="ja-JP" altLang="en-US" sz="2400" dirty="0"/>
              <a:t>学習イテレーション数</a:t>
            </a:r>
            <a:r>
              <a:rPr lang="en-US" altLang="ja-JP" sz="2400" dirty="0"/>
              <a:t>: 10,000 (2</a:t>
            </a:r>
            <a:r>
              <a:rPr lang="ja-JP" altLang="en-US" sz="2400" dirty="0"/>
              <a:t>時間半ほど</a:t>
            </a:r>
            <a:r>
              <a:rPr lang="en-US" altLang="ja-JP" sz="2400" dirty="0"/>
              <a:t>)</a:t>
            </a:r>
          </a:p>
          <a:p>
            <a:pPr marL="285750" indent="-285750">
              <a:buFont typeface="Arial" panose="020B0604020202020204" pitchFamily="34" charset="0"/>
              <a:buChar char="•"/>
            </a:pPr>
            <a:r>
              <a:rPr lang="ja-JP" altLang="en-US" sz="2400" dirty="0">
                <a:solidFill>
                  <a:srgbClr val="202124"/>
                </a:solidFill>
              </a:rPr>
              <a:t>生成速度</a:t>
            </a:r>
            <a:r>
              <a:rPr lang="en-US" altLang="ja-JP" sz="2400" dirty="0">
                <a:solidFill>
                  <a:srgbClr val="202124"/>
                </a:solidFill>
              </a:rPr>
              <a:t>: Block-</a:t>
            </a:r>
            <a:r>
              <a:rPr lang="en-US" altLang="ja-JP" sz="2400" dirty="0" err="1">
                <a:solidFill>
                  <a:srgbClr val="202124"/>
                </a:solidFill>
              </a:rPr>
              <a:t>NeRF</a:t>
            </a:r>
            <a:r>
              <a:rPr lang="en-US" altLang="ja-JP" sz="2400" dirty="0">
                <a:solidFill>
                  <a:srgbClr val="202124"/>
                </a:solidFill>
              </a:rPr>
              <a:t> </a:t>
            </a:r>
            <a:r>
              <a:rPr lang="ja-JP" altLang="en-US" sz="2400" dirty="0">
                <a:solidFill>
                  <a:srgbClr val="202124"/>
                </a:solidFill>
              </a:rPr>
              <a:t>より </a:t>
            </a:r>
            <a:r>
              <a:rPr lang="en-US" altLang="ja-JP" sz="2400" b="1" dirty="0">
                <a:solidFill>
                  <a:srgbClr val="202124"/>
                </a:solidFill>
              </a:rPr>
              <a:t>6 </a:t>
            </a:r>
            <a:r>
              <a:rPr lang="ja-JP" altLang="en-US" sz="2400" b="1" dirty="0">
                <a:solidFill>
                  <a:srgbClr val="202124"/>
                </a:solidFill>
              </a:rPr>
              <a:t>倍以上高速 </a:t>
            </a:r>
            <a:r>
              <a:rPr lang="en-US" altLang="ja-JP" sz="2400" dirty="0">
                <a:solidFill>
                  <a:srgbClr val="202124"/>
                </a:solidFill>
              </a:rPr>
              <a:t>(Block-</a:t>
            </a:r>
            <a:r>
              <a:rPr lang="en-US" altLang="ja-JP" sz="2400" dirty="0" err="1">
                <a:solidFill>
                  <a:srgbClr val="202124"/>
                </a:solidFill>
              </a:rPr>
              <a:t>NeRF</a:t>
            </a:r>
            <a:r>
              <a:rPr lang="en-US" altLang="ja-JP" sz="2400" dirty="0">
                <a:solidFill>
                  <a:srgbClr val="202124"/>
                </a:solidFill>
              </a:rPr>
              <a:t> </a:t>
            </a:r>
            <a:r>
              <a:rPr lang="ja-JP" altLang="en-US" sz="2400" dirty="0">
                <a:solidFill>
                  <a:srgbClr val="202124"/>
                </a:solidFill>
              </a:rPr>
              <a:t>は </a:t>
            </a:r>
            <a:r>
              <a:rPr lang="en-US" altLang="ja-JP" sz="2400" dirty="0">
                <a:solidFill>
                  <a:srgbClr val="202124"/>
                </a:solidFill>
              </a:rPr>
              <a:t>0.2 fps)</a:t>
            </a:r>
            <a:endParaRPr lang="en-US" altLang="ja-JP" sz="2400" i="0" dirty="0">
              <a:solidFill>
                <a:srgbClr val="202124"/>
              </a:solidFill>
              <a:effectLst/>
            </a:endParaRPr>
          </a:p>
        </p:txBody>
      </p:sp>
      <p:graphicFrame>
        <p:nvGraphicFramePr>
          <p:cNvPr id="3" name="表 2">
            <a:extLst>
              <a:ext uri="{FF2B5EF4-FFF2-40B4-BE49-F238E27FC236}">
                <a16:creationId xmlns:a16="http://schemas.microsoft.com/office/drawing/2014/main" id="{19B63AA9-1285-2FC2-3322-7E538BE9BFAE}"/>
              </a:ext>
            </a:extLst>
          </p:cNvPr>
          <p:cNvGraphicFramePr>
            <a:graphicFrameLocks noGrp="1"/>
          </p:cNvGraphicFramePr>
          <p:nvPr>
            <p:extLst>
              <p:ext uri="{D42A27DB-BD31-4B8C-83A1-F6EECF244321}">
                <p14:modId xmlns:p14="http://schemas.microsoft.com/office/powerpoint/2010/main" val="3240659797"/>
              </p:ext>
            </p:extLst>
          </p:nvPr>
        </p:nvGraphicFramePr>
        <p:xfrm>
          <a:off x="3743339" y="1307516"/>
          <a:ext cx="7955393" cy="4154822"/>
        </p:xfrm>
        <a:graphic>
          <a:graphicData uri="http://schemas.openxmlformats.org/drawingml/2006/table">
            <a:tbl>
              <a:tblPr firstRow="1" bandRow="1">
                <a:tableStyleId>{5C22544A-7EE6-4342-B048-85BDC9FD1C3A}</a:tableStyleId>
              </a:tblPr>
              <a:tblGrid>
                <a:gridCol w="1406177">
                  <a:extLst>
                    <a:ext uri="{9D8B030D-6E8A-4147-A177-3AD203B41FA5}">
                      <a16:colId xmlns:a16="http://schemas.microsoft.com/office/drawing/2014/main" val="2233386389"/>
                    </a:ext>
                  </a:extLst>
                </a:gridCol>
                <a:gridCol w="3296652">
                  <a:extLst>
                    <a:ext uri="{9D8B030D-6E8A-4147-A177-3AD203B41FA5}">
                      <a16:colId xmlns:a16="http://schemas.microsoft.com/office/drawing/2014/main" val="3325863679"/>
                    </a:ext>
                  </a:extLst>
                </a:gridCol>
                <a:gridCol w="3252564">
                  <a:extLst>
                    <a:ext uri="{9D8B030D-6E8A-4147-A177-3AD203B41FA5}">
                      <a16:colId xmlns:a16="http://schemas.microsoft.com/office/drawing/2014/main" val="3331019163"/>
                    </a:ext>
                  </a:extLst>
                </a:gridCol>
              </a:tblGrid>
              <a:tr h="412329">
                <a:tc>
                  <a:txBody>
                    <a:bodyPr/>
                    <a:lstStyle/>
                    <a:p>
                      <a:pPr algn="ctr"/>
                      <a:r>
                        <a:rPr kumimoji="1" lang="en-US" altLang="ja-JP" sz="2000" dirty="0" err="1"/>
                        <a:t>TubeSD</a:t>
                      </a:r>
                      <a:endParaRPr kumimoji="1" lang="ja-JP" altLang="en-US" sz="2000" dirty="0"/>
                    </a:p>
                  </a:txBody>
                  <a:tcPr marL="103082" marR="103082" marT="51541" marB="51541"/>
                </a:tc>
                <a:tc>
                  <a:txBody>
                    <a:bodyPr/>
                    <a:lstStyle/>
                    <a:p>
                      <a:pPr algn="ctr"/>
                      <a:r>
                        <a:rPr kumimoji="1" lang="en-US" altLang="ja-JP" sz="2000" dirty="0"/>
                        <a:t>Foveation </a:t>
                      </a:r>
                      <a:r>
                        <a:rPr kumimoji="1" lang="ja-JP" altLang="en-US" sz="2000" dirty="0"/>
                        <a:t>なし</a:t>
                      </a:r>
                    </a:p>
                  </a:txBody>
                  <a:tcPr marL="103082" marR="103082" marT="51541" marB="5154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dirty="0"/>
                        <a:t>Foveation </a:t>
                      </a:r>
                      <a:r>
                        <a:rPr kumimoji="1" lang="ja-JP" altLang="en-US" sz="2000" dirty="0"/>
                        <a:t>あり</a:t>
                      </a:r>
                    </a:p>
                  </a:txBody>
                  <a:tcPr marL="103082" marR="103082" marT="51541" marB="51541"/>
                </a:tc>
                <a:extLst>
                  <a:ext uri="{0D108BD9-81ED-4DB2-BD59-A6C34878D82A}">
                    <a16:rowId xmlns:a16="http://schemas.microsoft.com/office/drawing/2014/main" val="3990378867"/>
                  </a:ext>
                </a:extLst>
              </a:tr>
              <a:tr h="1652117">
                <a:tc>
                  <a:txBody>
                    <a:bodyPr/>
                    <a:lstStyle/>
                    <a:p>
                      <a:pPr algn="ctr"/>
                      <a:r>
                        <a:rPr kumimoji="1" lang="ja-JP" altLang="en-US" sz="2000" dirty="0"/>
                        <a:t>なし</a:t>
                      </a:r>
                    </a:p>
                  </a:txBody>
                  <a:tcPr marL="103082" marR="103082" marT="51541" marB="51541" anchor="ctr"/>
                </a:tc>
                <a:tc>
                  <a:txBody>
                    <a:bodyPr/>
                    <a:lstStyle/>
                    <a:p>
                      <a:endParaRPr kumimoji="1" lang="ja-JP" altLang="en-US" sz="2000" dirty="0"/>
                    </a:p>
                  </a:txBody>
                  <a:tcPr marL="103082" marR="103082" marT="51541" marB="51541"/>
                </a:tc>
                <a:tc>
                  <a:txBody>
                    <a:bodyPr/>
                    <a:lstStyle/>
                    <a:p>
                      <a:endParaRPr kumimoji="1" lang="ja-JP" altLang="en-US" sz="2000" dirty="0"/>
                    </a:p>
                  </a:txBody>
                  <a:tcPr marL="103082" marR="103082" marT="51541" marB="51541"/>
                </a:tc>
                <a:extLst>
                  <a:ext uri="{0D108BD9-81ED-4DB2-BD59-A6C34878D82A}">
                    <a16:rowId xmlns:a16="http://schemas.microsoft.com/office/drawing/2014/main" val="2240458944"/>
                  </a:ext>
                </a:extLst>
              </a:tr>
              <a:tr h="1652117">
                <a:tc>
                  <a:txBody>
                    <a:bodyPr/>
                    <a:lstStyle/>
                    <a:p>
                      <a:pPr algn="ctr"/>
                      <a:r>
                        <a:rPr kumimoji="1" lang="ja-JP" altLang="en-US" sz="2000" dirty="0"/>
                        <a:t>あり</a:t>
                      </a:r>
                    </a:p>
                  </a:txBody>
                  <a:tcPr marL="103082" marR="103082" marT="51541" marB="51541" anchor="ctr"/>
                </a:tc>
                <a:tc>
                  <a:txBody>
                    <a:bodyPr/>
                    <a:lstStyle/>
                    <a:p>
                      <a:endParaRPr kumimoji="1" lang="ja-JP" altLang="en-US" sz="2000" dirty="0"/>
                    </a:p>
                  </a:txBody>
                  <a:tcPr marL="103082" marR="103082" marT="51541" marB="51541"/>
                </a:tc>
                <a:tc>
                  <a:txBody>
                    <a:bodyPr/>
                    <a:lstStyle/>
                    <a:p>
                      <a:endParaRPr kumimoji="1" lang="ja-JP" altLang="en-US" sz="2000" dirty="0"/>
                    </a:p>
                  </a:txBody>
                  <a:tcPr marL="103082" marR="103082" marT="51541" marB="51541"/>
                </a:tc>
                <a:extLst>
                  <a:ext uri="{0D108BD9-81ED-4DB2-BD59-A6C34878D82A}">
                    <a16:rowId xmlns:a16="http://schemas.microsoft.com/office/drawing/2014/main" val="1384227773"/>
                  </a:ext>
                </a:extLst>
              </a:tr>
              <a:tr h="438259">
                <a:tc>
                  <a:txBody>
                    <a:bodyPr/>
                    <a:lstStyle/>
                    <a:p>
                      <a:pPr algn="ctr"/>
                      <a:r>
                        <a:rPr kumimoji="1" lang="en-US" altLang="ja-JP" sz="2000" dirty="0"/>
                        <a:t>fps</a:t>
                      </a:r>
                      <a:endParaRPr kumimoji="1" lang="ja-JP" altLang="en-US" sz="2000" dirty="0"/>
                    </a:p>
                  </a:txBody>
                  <a:tcPr marL="103082" marR="103082" marT="51541" marB="51541" anchor="ctr"/>
                </a:tc>
                <a:tc>
                  <a:txBody>
                    <a:bodyPr/>
                    <a:lstStyle/>
                    <a:p>
                      <a:endParaRPr kumimoji="1" lang="ja-JP" altLang="en-US" sz="2000" dirty="0"/>
                    </a:p>
                  </a:txBody>
                  <a:tcPr marL="103082" marR="103082" marT="51541" marB="51541"/>
                </a:tc>
                <a:tc>
                  <a:txBody>
                    <a:bodyPr/>
                    <a:lstStyle/>
                    <a:p>
                      <a:endParaRPr kumimoji="1" lang="ja-JP" altLang="en-US" sz="2000" dirty="0"/>
                    </a:p>
                  </a:txBody>
                  <a:tcPr marL="103082" marR="103082" marT="51541" marB="51541"/>
                </a:tc>
                <a:extLst>
                  <a:ext uri="{0D108BD9-81ED-4DB2-BD59-A6C34878D82A}">
                    <a16:rowId xmlns:a16="http://schemas.microsoft.com/office/drawing/2014/main" val="2963869875"/>
                  </a:ext>
                </a:extLst>
              </a:tr>
            </a:tbl>
          </a:graphicData>
        </a:graphic>
      </p:graphicFrame>
      <p:pic>
        <p:nvPicPr>
          <p:cNvPr id="8" name="図 7" descr="電車, 乗る, 男, 板 が含まれている画像&#10;&#10;自動的に生成された説明">
            <a:extLst>
              <a:ext uri="{FF2B5EF4-FFF2-40B4-BE49-F238E27FC236}">
                <a16:creationId xmlns:a16="http://schemas.microsoft.com/office/drawing/2014/main" id="{D4EACF78-47AE-74CB-C328-5585ADBBE6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6939" y="1739224"/>
            <a:ext cx="2811377" cy="1595507"/>
          </a:xfrm>
          <a:prstGeom prst="rect">
            <a:avLst/>
          </a:prstGeom>
        </p:spPr>
      </p:pic>
      <p:pic>
        <p:nvPicPr>
          <p:cNvPr id="11" name="図 10" descr="草, 屋外, 電車, 男 が含まれている画像&#10;&#10;自動的に生成された説明">
            <a:extLst>
              <a:ext uri="{FF2B5EF4-FFF2-40B4-BE49-F238E27FC236}">
                <a16:creationId xmlns:a16="http://schemas.microsoft.com/office/drawing/2014/main" id="{72ABD7CB-CB0E-DAD0-64C0-510DF4918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6932" y="1739222"/>
            <a:ext cx="2811378" cy="1595509"/>
          </a:xfrm>
          <a:prstGeom prst="rect">
            <a:avLst/>
          </a:prstGeom>
        </p:spPr>
      </p:pic>
      <p:sp>
        <p:nvSpPr>
          <p:cNvPr id="16" name="テキスト ボックス 15">
            <a:extLst>
              <a:ext uri="{FF2B5EF4-FFF2-40B4-BE49-F238E27FC236}">
                <a16:creationId xmlns:a16="http://schemas.microsoft.com/office/drawing/2014/main" id="{1C33867D-D280-DF2F-D454-E607236B3428}"/>
              </a:ext>
            </a:extLst>
          </p:cNvPr>
          <p:cNvSpPr txBox="1"/>
          <p:nvPr/>
        </p:nvSpPr>
        <p:spPr>
          <a:xfrm>
            <a:off x="6188232" y="5075638"/>
            <a:ext cx="1208790" cy="369332"/>
          </a:xfrm>
          <a:prstGeom prst="rect">
            <a:avLst/>
          </a:prstGeom>
          <a:noFill/>
        </p:spPr>
        <p:txBody>
          <a:bodyPr wrap="square">
            <a:spAutoFit/>
          </a:bodyPr>
          <a:lstStyle/>
          <a:p>
            <a:pPr algn="ctr"/>
            <a:r>
              <a:rPr lang="ja-JP" altLang="en-US" dirty="0"/>
              <a:t>0.908</a:t>
            </a:r>
          </a:p>
        </p:txBody>
      </p:sp>
      <p:sp>
        <p:nvSpPr>
          <p:cNvPr id="18" name="テキスト ボックス 17">
            <a:extLst>
              <a:ext uri="{FF2B5EF4-FFF2-40B4-BE49-F238E27FC236}">
                <a16:creationId xmlns:a16="http://schemas.microsoft.com/office/drawing/2014/main" id="{B85940B6-4443-5BA5-1BBF-B7C792599C0E}"/>
              </a:ext>
            </a:extLst>
          </p:cNvPr>
          <p:cNvSpPr txBox="1"/>
          <p:nvPr/>
        </p:nvSpPr>
        <p:spPr>
          <a:xfrm>
            <a:off x="9675677" y="5075638"/>
            <a:ext cx="1128935" cy="369332"/>
          </a:xfrm>
          <a:prstGeom prst="rect">
            <a:avLst/>
          </a:prstGeom>
          <a:noFill/>
        </p:spPr>
        <p:txBody>
          <a:bodyPr wrap="square">
            <a:spAutoFit/>
          </a:bodyPr>
          <a:lstStyle/>
          <a:p>
            <a:pPr algn="ctr"/>
            <a:r>
              <a:rPr lang="ja-JP" altLang="en-US" b="1" dirty="0"/>
              <a:t>1.734</a:t>
            </a:r>
          </a:p>
        </p:txBody>
      </p:sp>
      <p:pic>
        <p:nvPicPr>
          <p:cNvPr id="20" name="図 19" descr="屋外, 乗る, 男, 板 が含まれている画像&#10;&#10;自動的に生成された説明">
            <a:extLst>
              <a:ext uri="{FF2B5EF4-FFF2-40B4-BE49-F238E27FC236}">
                <a16:creationId xmlns:a16="http://schemas.microsoft.com/office/drawing/2014/main" id="{DC09B2BB-1A78-F355-8FCF-EE6EE495DF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6940" y="3381282"/>
            <a:ext cx="2811376" cy="1595508"/>
          </a:xfrm>
          <a:prstGeom prst="rect">
            <a:avLst/>
          </a:prstGeom>
        </p:spPr>
      </p:pic>
      <p:pic>
        <p:nvPicPr>
          <p:cNvPr id="22" name="図 21" descr="屋外, 水, 男, 乗る が含まれている画像&#10;&#10;自動的に生成された説明">
            <a:extLst>
              <a:ext uri="{FF2B5EF4-FFF2-40B4-BE49-F238E27FC236}">
                <a16:creationId xmlns:a16="http://schemas.microsoft.com/office/drawing/2014/main" id="{FC459A21-D000-FD4B-B339-9D2D0BE8C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6932" y="3403260"/>
            <a:ext cx="2811379" cy="1595510"/>
          </a:xfrm>
          <a:prstGeom prst="rect">
            <a:avLst/>
          </a:prstGeom>
        </p:spPr>
      </p:pic>
      <p:pic>
        <p:nvPicPr>
          <p:cNvPr id="23" name="図 22" descr="道路を走る車&#10;&#10;自動的に生成された説明">
            <a:extLst>
              <a:ext uri="{FF2B5EF4-FFF2-40B4-BE49-F238E27FC236}">
                <a16:creationId xmlns:a16="http://schemas.microsoft.com/office/drawing/2014/main" id="{57B1BE81-94FE-74C2-A444-949F487A1B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421" y="2434076"/>
            <a:ext cx="3506228" cy="1989848"/>
          </a:xfrm>
          <a:prstGeom prst="rect">
            <a:avLst/>
          </a:prstGeom>
        </p:spPr>
      </p:pic>
      <p:sp>
        <p:nvSpPr>
          <p:cNvPr id="25" name="テキスト ボックス 24">
            <a:extLst>
              <a:ext uri="{FF2B5EF4-FFF2-40B4-BE49-F238E27FC236}">
                <a16:creationId xmlns:a16="http://schemas.microsoft.com/office/drawing/2014/main" id="{298EB9E4-9117-AA24-077D-518F3130E964}"/>
              </a:ext>
            </a:extLst>
          </p:cNvPr>
          <p:cNvSpPr txBox="1"/>
          <p:nvPr/>
        </p:nvSpPr>
        <p:spPr>
          <a:xfrm>
            <a:off x="1428521" y="4442409"/>
            <a:ext cx="1208790" cy="369332"/>
          </a:xfrm>
          <a:prstGeom prst="rect">
            <a:avLst/>
          </a:prstGeom>
          <a:noFill/>
        </p:spPr>
        <p:txBody>
          <a:bodyPr wrap="square">
            <a:spAutoFit/>
          </a:bodyPr>
          <a:lstStyle/>
          <a:p>
            <a:r>
              <a:rPr lang="ja-JP" altLang="en-US" dirty="0"/>
              <a:t>正解画像</a:t>
            </a:r>
          </a:p>
        </p:txBody>
      </p:sp>
      <p:sp>
        <p:nvSpPr>
          <p:cNvPr id="5" name="日付プレースホルダー 4">
            <a:extLst>
              <a:ext uri="{FF2B5EF4-FFF2-40B4-BE49-F238E27FC236}">
                <a16:creationId xmlns:a16="http://schemas.microsoft.com/office/drawing/2014/main" id="{6C53E98A-051E-42E0-CE1B-43B090BBC7C7}"/>
              </a:ext>
            </a:extLst>
          </p:cNvPr>
          <p:cNvSpPr>
            <a:spLocks noGrp="1"/>
          </p:cNvSpPr>
          <p:nvPr>
            <p:ph type="dt" sz="half" idx="10"/>
          </p:nvPr>
        </p:nvSpPr>
        <p:spPr/>
        <p:txBody>
          <a:bodyPr/>
          <a:lstStyle/>
          <a:p>
            <a:r>
              <a:rPr kumimoji="1" lang="en-US" altLang="ja-JP"/>
              <a:t>2024/1/31</a:t>
            </a:r>
            <a:endParaRPr kumimoji="1" lang="ja-JP" altLang="en-US"/>
          </a:p>
        </p:txBody>
      </p:sp>
      <p:sp>
        <p:nvSpPr>
          <p:cNvPr id="7" name="スライド番号プレースホルダー 6">
            <a:extLst>
              <a:ext uri="{FF2B5EF4-FFF2-40B4-BE49-F238E27FC236}">
                <a16:creationId xmlns:a16="http://schemas.microsoft.com/office/drawing/2014/main" id="{C7485E70-0752-D92C-CDA5-1EC2A3FE7973}"/>
              </a:ext>
            </a:extLst>
          </p:cNvPr>
          <p:cNvSpPr>
            <a:spLocks noGrp="1"/>
          </p:cNvSpPr>
          <p:nvPr>
            <p:ph type="sldNum" sz="quarter" idx="12"/>
          </p:nvPr>
        </p:nvSpPr>
        <p:spPr/>
        <p:txBody>
          <a:bodyPr/>
          <a:lstStyle/>
          <a:p>
            <a:fld id="{1A33C891-B2ED-40BC-9E9F-45F2CE42BAA2}" type="slidenum">
              <a:rPr lang="ja-JP" altLang="en-US" smtClean="0"/>
              <a:pPr/>
              <a:t>11</a:t>
            </a:fld>
            <a:r>
              <a:rPr lang="en-US" altLang="ja-JP"/>
              <a:t>/17</a:t>
            </a:r>
            <a:endParaRPr kumimoji="1" lang="ja-JP" altLang="en-US" dirty="0"/>
          </a:p>
        </p:txBody>
      </p:sp>
      <p:sp>
        <p:nvSpPr>
          <p:cNvPr id="9" name="フッター プレースホルダー 8">
            <a:extLst>
              <a:ext uri="{FF2B5EF4-FFF2-40B4-BE49-F238E27FC236}">
                <a16:creationId xmlns:a16="http://schemas.microsoft.com/office/drawing/2014/main" id="{0AFE8654-7348-15CE-7D41-5EAF4C5E0187}"/>
              </a:ext>
            </a:extLst>
          </p:cNvPr>
          <p:cNvSpPr>
            <a:spLocks noGrp="1"/>
          </p:cNvSpPr>
          <p:nvPr>
            <p:ph type="ftr" sz="quarter" idx="11"/>
          </p:nvPr>
        </p:nvSpPr>
        <p:spPr/>
        <p:txBody>
          <a:bodyPr/>
          <a:lstStyle/>
          <a:p>
            <a:r>
              <a:rPr kumimoji="1" lang="ja-JP" altLang="en-US"/>
              <a:t>曲線近傍を移動する視点から見えるステレオ自由視点画像の高速生成</a:t>
            </a:r>
          </a:p>
        </p:txBody>
      </p:sp>
    </p:spTree>
    <p:extLst>
      <p:ext uri="{BB962C8B-B14F-4D97-AF65-F5344CB8AC3E}">
        <p14:creationId xmlns:p14="http://schemas.microsoft.com/office/powerpoint/2010/main" val="2925418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C116E4-3DF7-79DC-808B-FAEEA3073ADD}"/>
              </a:ext>
            </a:extLst>
          </p:cNvPr>
          <p:cNvSpPr>
            <a:spLocks noGrp="1"/>
          </p:cNvSpPr>
          <p:nvPr>
            <p:ph type="title"/>
          </p:nvPr>
        </p:nvSpPr>
        <p:spPr/>
        <p:txBody>
          <a:bodyPr/>
          <a:lstStyle/>
          <a:p>
            <a:r>
              <a:rPr lang="ja-JP" altLang="en-US" dirty="0"/>
              <a:t>ステレオ画像の生成</a:t>
            </a:r>
            <a:endParaRPr kumimoji="1" lang="ja-JP" altLang="en-US" dirty="0"/>
          </a:p>
        </p:txBody>
      </p:sp>
      <p:sp>
        <p:nvSpPr>
          <p:cNvPr id="8" name="テキスト ボックス 7">
            <a:extLst>
              <a:ext uri="{FF2B5EF4-FFF2-40B4-BE49-F238E27FC236}">
                <a16:creationId xmlns:a16="http://schemas.microsoft.com/office/drawing/2014/main" id="{B06A9273-B7C8-8A14-4F8D-ACA6E01F0751}"/>
              </a:ext>
            </a:extLst>
          </p:cNvPr>
          <p:cNvSpPr txBox="1"/>
          <p:nvPr/>
        </p:nvSpPr>
        <p:spPr>
          <a:xfrm>
            <a:off x="838199" y="1367522"/>
            <a:ext cx="9805737" cy="1200329"/>
          </a:xfrm>
          <a:prstGeom prst="rect">
            <a:avLst/>
          </a:prstGeom>
          <a:noFill/>
        </p:spPr>
        <p:txBody>
          <a:bodyPr wrap="square">
            <a:spAutoFit/>
          </a:bodyPr>
          <a:lstStyle/>
          <a:p>
            <a:pPr marL="285750" indent="-285750">
              <a:buFont typeface="Arial" panose="020B0604020202020204" pitchFamily="34" charset="0"/>
              <a:buChar char="•"/>
            </a:pPr>
            <a:r>
              <a:rPr lang="ja-JP" altLang="en-US" sz="2400" dirty="0">
                <a:solidFill>
                  <a:srgbClr val="202124"/>
                </a:solidFill>
              </a:rPr>
              <a:t>インタラクティブな生成ソフトを開発した</a:t>
            </a:r>
          </a:p>
          <a:p>
            <a:pPr marL="285750" indent="-285750">
              <a:buFont typeface="Arial" panose="020B0604020202020204" pitchFamily="34" charset="0"/>
              <a:buChar char="•"/>
            </a:pPr>
            <a:r>
              <a:rPr lang="ja-JP" altLang="en-US" sz="2400" dirty="0">
                <a:solidFill>
                  <a:srgbClr val="202124"/>
                </a:solidFill>
              </a:rPr>
              <a:t>両目に対応する視点情報を与えることでステレオ画像を生成できる</a:t>
            </a:r>
            <a:endParaRPr lang="en-US" altLang="ja-JP" sz="2400" dirty="0">
              <a:solidFill>
                <a:srgbClr val="202124"/>
              </a:solidFill>
            </a:endParaRPr>
          </a:p>
          <a:p>
            <a:pPr marL="285750" indent="-285750">
              <a:buFont typeface="Arial" panose="020B0604020202020204" pitchFamily="34" charset="0"/>
              <a:buChar char="•"/>
            </a:pPr>
            <a:r>
              <a:rPr lang="ja-JP" altLang="en-US" sz="2400" dirty="0">
                <a:solidFill>
                  <a:srgbClr val="202124"/>
                </a:solidFill>
              </a:rPr>
              <a:t>セグメント境界を通る瞬間，画像の鮮明度が落ちる</a:t>
            </a:r>
            <a:endParaRPr lang="en-US" altLang="ja-JP" sz="2400" dirty="0">
              <a:solidFill>
                <a:srgbClr val="202124"/>
              </a:solidFill>
            </a:endParaRPr>
          </a:p>
        </p:txBody>
      </p:sp>
      <p:pic>
        <p:nvPicPr>
          <p:cNvPr id="9" name="merged (1)">
            <a:hlinkClick r:id="" action="ppaction://media"/>
            <a:extLst>
              <a:ext uri="{FF2B5EF4-FFF2-40B4-BE49-F238E27FC236}">
                <a16:creationId xmlns:a16="http://schemas.microsoft.com/office/drawing/2014/main" id="{914F7235-5E06-8610-3A8A-CD04A6722F42}"/>
              </a:ext>
            </a:extLst>
          </p:cNvPr>
          <p:cNvPicPr>
            <a:picLocks noChangeAspect="1"/>
          </p:cNvPicPr>
          <p:nvPr>
            <a:videoFile r:link="rId1"/>
            <p:extLst>
              <p:ext uri="{DAA4B4D4-6D71-4841-9C94-3DE7FCFB9230}">
                <p14:media xmlns:p14="http://schemas.microsoft.com/office/powerpoint/2010/main" r:embed="rId2">
                  <p14:trim st="15000" end="2000"/>
                </p14:media>
              </p:ext>
            </p:extLst>
          </p:nvPr>
        </p:nvPicPr>
        <p:blipFill>
          <a:blip r:embed="rId4"/>
          <a:stretch>
            <a:fillRect/>
          </a:stretch>
        </p:blipFill>
        <p:spPr>
          <a:xfrm>
            <a:off x="2209800" y="2511063"/>
            <a:ext cx="7802563" cy="3902075"/>
          </a:xfrm>
          <a:prstGeom prst="rect">
            <a:avLst/>
          </a:prstGeom>
        </p:spPr>
      </p:pic>
      <p:sp>
        <p:nvSpPr>
          <p:cNvPr id="4" name="日付プレースホルダー 3">
            <a:extLst>
              <a:ext uri="{FF2B5EF4-FFF2-40B4-BE49-F238E27FC236}">
                <a16:creationId xmlns:a16="http://schemas.microsoft.com/office/drawing/2014/main" id="{F08CF292-4B69-45CE-F49A-95AF54F1E768}"/>
              </a:ext>
            </a:extLst>
          </p:cNvPr>
          <p:cNvSpPr>
            <a:spLocks noGrp="1"/>
          </p:cNvSpPr>
          <p:nvPr>
            <p:ph type="dt" sz="half" idx="10"/>
          </p:nvPr>
        </p:nvSpPr>
        <p:spPr/>
        <p:txBody>
          <a:bodyPr/>
          <a:lstStyle/>
          <a:p>
            <a:r>
              <a:rPr kumimoji="1" lang="en-US" altLang="ja-JP"/>
              <a:t>2024/1/31</a:t>
            </a:r>
            <a:endParaRPr kumimoji="1" lang="ja-JP" altLang="en-US"/>
          </a:p>
        </p:txBody>
      </p:sp>
      <p:sp>
        <p:nvSpPr>
          <p:cNvPr id="6" name="スライド番号プレースホルダー 5">
            <a:extLst>
              <a:ext uri="{FF2B5EF4-FFF2-40B4-BE49-F238E27FC236}">
                <a16:creationId xmlns:a16="http://schemas.microsoft.com/office/drawing/2014/main" id="{4D6A8926-E050-57E5-04B8-6200178FD8A9}"/>
              </a:ext>
            </a:extLst>
          </p:cNvPr>
          <p:cNvSpPr>
            <a:spLocks noGrp="1"/>
          </p:cNvSpPr>
          <p:nvPr>
            <p:ph type="sldNum" sz="quarter" idx="12"/>
          </p:nvPr>
        </p:nvSpPr>
        <p:spPr/>
        <p:txBody>
          <a:bodyPr/>
          <a:lstStyle/>
          <a:p>
            <a:fld id="{1A33C891-B2ED-40BC-9E9F-45F2CE42BAA2}" type="slidenum">
              <a:rPr lang="ja-JP" altLang="en-US" smtClean="0"/>
              <a:pPr/>
              <a:t>12</a:t>
            </a:fld>
            <a:r>
              <a:rPr lang="en-US" altLang="ja-JP"/>
              <a:t>/17</a:t>
            </a:r>
            <a:endParaRPr kumimoji="1" lang="ja-JP" altLang="en-US" dirty="0"/>
          </a:p>
        </p:txBody>
      </p:sp>
      <p:sp>
        <p:nvSpPr>
          <p:cNvPr id="7" name="フッター プレースホルダー 6">
            <a:extLst>
              <a:ext uri="{FF2B5EF4-FFF2-40B4-BE49-F238E27FC236}">
                <a16:creationId xmlns:a16="http://schemas.microsoft.com/office/drawing/2014/main" id="{19CD6235-E5CF-8405-BEDB-AF5EFB4880E3}"/>
              </a:ext>
            </a:extLst>
          </p:cNvPr>
          <p:cNvSpPr>
            <a:spLocks noGrp="1"/>
          </p:cNvSpPr>
          <p:nvPr>
            <p:ph type="ftr" sz="quarter" idx="11"/>
          </p:nvPr>
        </p:nvSpPr>
        <p:spPr/>
        <p:txBody>
          <a:bodyPr/>
          <a:lstStyle/>
          <a:p>
            <a:r>
              <a:rPr kumimoji="1" lang="ja-JP" altLang="en-US"/>
              <a:t>曲線近傍を移動する視点から見えるステレオ自由視点画像の高速生成</a:t>
            </a:r>
          </a:p>
        </p:txBody>
      </p:sp>
    </p:spTree>
    <p:extLst>
      <p:ext uri="{BB962C8B-B14F-4D97-AF65-F5344CB8AC3E}">
        <p14:creationId xmlns:p14="http://schemas.microsoft.com/office/powerpoint/2010/main" val="260839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2CD6EB-6F5B-8688-B85A-92F83973696F}"/>
              </a:ext>
            </a:extLst>
          </p:cNvPr>
          <p:cNvSpPr>
            <a:spLocks noGrp="1"/>
          </p:cNvSpPr>
          <p:nvPr>
            <p:ph type="title"/>
          </p:nvPr>
        </p:nvSpPr>
        <p:spPr/>
        <p:txBody>
          <a:bodyPr/>
          <a:lstStyle/>
          <a:p>
            <a:r>
              <a:rPr kumimoji="1" lang="ja-JP" altLang="en-US" dirty="0"/>
              <a:t>考察</a:t>
            </a:r>
          </a:p>
        </p:txBody>
      </p:sp>
      <p:sp>
        <p:nvSpPr>
          <p:cNvPr id="3" name="コンテンツ プレースホルダー 2">
            <a:extLst>
              <a:ext uri="{FF2B5EF4-FFF2-40B4-BE49-F238E27FC236}">
                <a16:creationId xmlns:a16="http://schemas.microsoft.com/office/drawing/2014/main" id="{5B2E8B3D-FFDC-C62E-7127-8CF8F2B7AE7B}"/>
              </a:ext>
            </a:extLst>
          </p:cNvPr>
          <p:cNvSpPr>
            <a:spLocks noGrp="1"/>
          </p:cNvSpPr>
          <p:nvPr>
            <p:ph idx="1"/>
          </p:nvPr>
        </p:nvSpPr>
        <p:spPr>
          <a:xfrm>
            <a:off x="838200" y="1825625"/>
            <a:ext cx="10750450" cy="4351338"/>
          </a:xfrm>
        </p:spPr>
        <p:txBody>
          <a:bodyPr/>
          <a:lstStyle/>
          <a:p>
            <a:r>
              <a:rPr kumimoji="1" lang="ja-JP" altLang="en-US" dirty="0"/>
              <a:t>結果画像の品質が低い理由の</a:t>
            </a:r>
            <a:r>
              <a:rPr kumimoji="1" lang="en-US" altLang="ja-JP" dirty="0"/>
              <a:t>1</a:t>
            </a:r>
            <a:r>
              <a:rPr kumimoji="1" lang="ja-JP" altLang="en-US" dirty="0"/>
              <a:t>つ</a:t>
            </a:r>
            <a:r>
              <a:rPr kumimoji="1" lang="en-US" altLang="ja-JP" dirty="0"/>
              <a:t>:</a:t>
            </a:r>
            <a:r>
              <a:rPr lang="ja-JP" altLang="en-US" dirty="0"/>
              <a:t>学習</a:t>
            </a:r>
            <a:r>
              <a:rPr lang="ja-JP" altLang="en-US" b="1" dirty="0"/>
              <a:t>イテレーション数</a:t>
            </a:r>
            <a:r>
              <a:rPr lang="ja-JP" altLang="en-US" dirty="0"/>
              <a:t>が不十分</a:t>
            </a:r>
            <a:endParaRPr kumimoji="1" lang="en-US" altLang="ja-JP" dirty="0"/>
          </a:p>
          <a:p>
            <a:pPr lvl="1"/>
            <a:r>
              <a:rPr lang="ja-JP" altLang="en-US" dirty="0"/>
              <a:t>イテレーション数を増やすことより鮮明な画像を生成できる</a:t>
            </a:r>
            <a:endParaRPr lang="en-US" altLang="ja-JP" dirty="0"/>
          </a:p>
          <a:p>
            <a:pPr lvl="1"/>
            <a:r>
              <a:rPr lang="ja-JP" altLang="en-US" dirty="0"/>
              <a:t>窓枠やタイヤがよりはっきりと見える</a:t>
            </a:r>
            <a:endParaRPr lang="en-US" altLang="ja-JP" dirty="0"/>
          </a:p>
          <a:p>
            <a:pPr marL="914400" lvl="1" indent="-457200">
              <a:buFont typeface="+mj-lt"/>
              <a:buAutoNum type="arabicPeriod"/>
            </a:pPr>
            <a:endParaRPr lang="en-US" altLang="ja-JP" dirty="0"/>
          </a:p>
          <a:p>
            <a:pPr marL="914400" lvl="1" indent="-457200">
              <a:buFont typeface="+mj-lt"/>
              <a:buAutoNum type="arabicPeriod"/>
            </a:pPr>
            <a:endParaRPr kumimoji="1" lang="en-US" altLang="ja-JP" dirty="0"/>
          </a:p>
          <a:p>
            <a:pPr marL="914400" lvl="1" indent="-457200">
              <a:buFont typeface="+mj-lt"/>
              <a:buAutoNum type="arabicPeriod"/>
            </a:pPr>
            <a:endParaRPr kumimoji="1" lang="ja-JP" altLang="en-US" dirty="0"/>
          </a:p>
        </p:txBody>
      </p:sp>
      <p:pic>
        <p:nvPicPr>
          <p:cNvPr id="6" name="図 5" descr="屋外, 建物, 乗る, 男 が含まれている画像&#10;&#10;自動的に生成された説明">
            <a:extLst>
              <a:ext uri="{FF2B5EF4-FFF2-40B4-BE49-F238E27FC236}">
                <a16:creationId xmlns:a16="http://schemas.microsoft.com/office/drawing/2014/main" id="{91265893-13FF-79F3-8B23-2152C4ACCD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8189" y="3131219"/>
            <a:ext cx="5759116" cy="3268404"/>
          </a:xfrm>
          <a:prstGeom prst="rect">
            <a:avLst/>
          </a:prstGeom>
        </p:spPr>
      </p:pic>
      <p:pic>
        <p:nvPicPr>
          <p:cNvPr id="7" name="図 6" descr="屋外, 乗る, 男, 板 が含まれている画像&#10;&#10;自動的に生成された説明">
            <a:extLst>
              <a:ext uri="{FF2B5EF4-FFF2-40B4-BE49-F238E27FC236}">
                <a16:creationId xmlns:a16="http://schemas.microsoft.com/office/drawing/2014/main" id="{80FB58FC-64F7-1A34-A6A7-18F27AD53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695" y="3131219"/>
            <a:ext cx="5749813" cy="3263125"/>
          </a:xfrm>
          <a:prstGeom prst="rect">
            <a:avLst/>
          </a:prstGeom>
        </p:spPr>
      </p:pic>
      <p:sp>
        <p:nvSpPr>
          <p:cNvPr id="9" name="テキスト ボックス 8">
            <a:extLst>
              <a:ext uri="{FF2B5EF4-FFF2-40B4-BE49-F238E27FC236}">
                <a16:creationId xmlns:a16="http://schemas.microsoft.com/office/drawing/2014/main" id="{CAE360D3-219D-B35D-C2FF-8502C1F34B9F}"/>
              </a:ext>
            </a:extLst>
          </p:cNvPr>
          <p:cNvSpPr txBox="1"/>
          <p:nvPr/>
        </p:nvSpPr>
        <p:spPr>
          <a:xfrm>
            <a:off x="1461549" y="6394344"/>
            <a:ext cx="3307307" cy="369332"/>
          </a:xfrm>
          <a:prstGeom prst="rect">
            <a:avLst/>
          </a:prstGeom>
          <a:noFill/>
        </p:spPr>
        <p:txBody>
          <a:bodyPr wrap="square">
            <a:spAutoFit/>
          </a:bodyPr>
          <a:lstStyle/>
          <a:p>
            <a:r>
              <a:rPr lang="ja-JP" altLang="en-US" dirty="0"/>
              <a:t>学習イテレーション数</a:t>
            </a:r>
            <a:r>
              <a:rPr lang="en-US" altLang="ja-JP" dirty="0"/>
              <a:t>: 10,000 </a:t>
            </a:r>
            <a:endParaRPr lang="ja-JP" altLang="en-US" dirty="0"/>
          </a:p>
        </p:txBody>
      </p:sp>
      <p:sp>
        <p:nvSpPr>
          <p:cNvPr id="10" name="テキスト ボックス 9">
            <a:extLst>
              <a:ext uri="{FF2B5EF4-FFF2-40B4-BE49-F238E27FC236}">
                <a16:creationId xmlns:a16="http://schemas.microsoft.com/office/drawing/2014/main" id="{7BE64F82-4879-8402-7029-678E87D342D3}"/>
              </a:ext>
            </a:extLst>
          </p:cNvPr>
          <p:cNvSpPr txBox="1"/>
          <p:nvPr/>
        </p:nvSpPr>
        <p:spPr>
          <a:xfrm>
            <a:off x="7423145" y="6394344"/>
            <a:ext cx="3464004" cy="369332"/>
          </a:xfrm>
          <a:prstGeom prst="rect">
            <a:avLst/>
          </a:prstGeom>
          <a:noFill/>
        </p:spPr>
        <p:txBody>
          <a:bodyPr wrap="square">
            <a:spAutoFit/>
          </a:bodyPr>
          <a:lstStyle/>
          <a:p>
            <a:r>
              <a:rPr lang="ja-JP" altLang="en-US" dirty="0"/>
              <a:t>学習イテレーション数</a:t>
            </a:r>
            <a:r>
              <a:rPr lang="en-US" altLang="ja-JP" dirty="0"/>
              <a:t>: 100,000 </a:t>
            </a:r>
            <a:endParaRPr lang="ja-JP" altLang="en-US" dirty="0"/>
          </a:p>
        </p:txBody>
      </p:sp>
      <p:sp>
        <p:nvSpPr>
          <p:cNvPr id="11" name="スライド番号プレースホルダー 10">
            <a:extLst>
              <a:ext uri="{FF2B5EF4-FFF2-40B4-BE49-F238E27FC236}">
                <a16:creationId xmlns:a16="http://schemas.microsoft.com/office/drawing/2014/main" id="{7FF86476-3574-3580-A3D6-06B339615BF6}"/>
              </a:ext>
            </a:extLst>
          </p:cNvPr>
          <p:cNvSpPr>
            <a:spLocks noGrp="1"/>
          </p:cNvSpPr>
          <p:nvPr>
            <p:ph type="sldNum" sz="quarter" idx="12"/>
          </p:nvPr>
        </p:nvSpPr>
        <p:spPr/>
        <p:txBody>
          <a:bodyPr/>
          <a:lstStyle/>
          <a:p>
            <a:fld id="{1A33C891-B2ED-40BC-9E9F-45F2CE42BAA2}" type="slidenum">
              <a:rPr lang="ja-JP" altLang="en-US" smtClean="0"/>
              <a:pPr/>
              <a:t>13</a:t>
            </a:fld>
            <a:r>
              <a:rPr lang="en-US" altLang="ja-JP"/>
              <a:t>/17</a:t>
            </a:r>
            <a:endParaRPr kumimoji="1" lang="ja-JP" altLang="en-US" dirty="0"/>
          </a:p>
        </p:txBody>
      </p:sp>
    </p:spTree>
    <p:extLst>
      <p:ext uri="{BB962C8B-B14F-4D97-AF65-F5344CB8AC3E}">
        <p14:creationId xmlns:p14="http://schemas.microsoft.com/office/powerpoint/2010/main" val="3667814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214347-7D33-0DA5-1EB3-C5CDCDBB7163}"/>
              </a:ext>
            </a:extLst>
          </p:cNvPr>
          <p:cNvSpPr>
            <a:spLocks noGrp="1"/>
          </p:cNvSpPr>
          <p:nvPr>
            <p:ph type="title"/>
          </p:nvPr>
        </p:nvSpPr>
        <p:spPr/>
        <p:txBody>
          <a:bodyPr/>
          <a:lstStyle/>
          <a:p>
            <a:r>
              <a:rPr lang="ja-JP" altLang="en-US" dirty="0"/>
              <a:t>結論および今後</a:t>
            </a:r>
            <a:endParaRPr kumimoji="1" lang="ja-JP" altLang="en-US" dirty="0"/>
          </a:p>
        </p:txBody>
      </p:sp>
      <p:sp>
        <p:nvSpPr>
          <p:cNvPr id="3" name="コンテンツ プレースホルダー 2">
            <a:extLst>
              <a:ext uri="{FF2B5EF4-FFF2-40B4-BE49-F238E27FC236}">
                <a16:creationId xmlns:a16="http://schemas.microsoft.com/office/drawing/2014/main" id="{7AA79FB8-CA91-F4E4-7950-52BFA5D35B4A}"/>
              </a:ext>
            </a:extLst>
          </p:cNvPr>
          <p:cNvSpPr>
            <a:spLocks noGrp="1"/>
          </p:cNvSpPr>
          <p:nvPr>
            <p:ph idx="1"/>
          </p:nvPr>
        </p:nvSpPr>
        <p:spPr>
          <a:xfrm>
            <a:off x="838199" y="1825625"/>
            <a:ext cx="10788941" cy="4351338"/>
          </a:xfrm>
        </p:spPr>
        <p:txBody>
          <a:bodyPr>
            <a:normAutofit/>
          </a:bodyPr>
          <a:lstStyle/>
          <a:p>
            <a:r>
              <a:rPr lang="ja-JP" altLang="en-US" dirty="0"/>
              <a:t>ステレオ自由視点画像をインタラクティブに生成した</a:t>
            </a:r>
            <a:endParaRPr lang="en-US" altLang="ja-JP" dirty="0"/>
          </a:p>
          <a:p>
            <a:r>
              <a:rPr lang="ja-JP" altLang="en-US" dirty="0"/>
              <a:t>その生成速度は従来研究である </a:t>
            </a:r>
            <a:r>
              <a:rPr lang="en-US" altLang="ja-JP" dirty="0"/>
              <a:t>Block-</a:t>
            </a:r>
            <a:r>
              <a:rPr lang="en-US" altLang="ja-JP" dirty="0" err="1"/>
              <a:t>NeRF</a:t>
            </a:r>
            <a:r>
              <a:rPr lang="en-US" altLang="ja-JP" dirty="0"/>
              <a:t> </a:t>
            </a:r>
            <a:r>
              <a:rPr lang="ja-JP" altLang="en-US" dirty="0"/>
              <a:t>のを上回った</a:t>
            </a:r>
            <a:endParaRPr lang="en-US" altLang="ja-JP" dirty="0"/>
          </a:p>
          <a:p>
            <a:r>
              <a:rPr lang="ja-JP" altLang="en-US" dirty="0"/>
              <a:t>しかし結果の品質は低く，何が写っているかが見分けにくかった</a:t>
            </a:r>
            <a:endParaRPr lang="en-US" altLang="ja-JP" dirty="0"/>
          </a:p>
          <a:p>
            <a:endParaRPr lang="en-US" altLang="ja-JP" dirty="0"/>
          </a:p>
          <a:p>
            <a:r>
              <a:rPr lang="en-US" altLang="ja-JP" dirty="0"/>
              <a:t>[</a:t>
            </a:r>
            <a:r>
              <a:rPr lang="ja-JP" altLang="en-US" dirty="0"/>
              <a:t>今後</a:t>
            </a:r>
            <a:r>
              <a:rPr lang="en-US" altLang="ja-JP" dirty="0"/>
              <a:t>]</a:t>
            </a:r>
            <a:r>
              <a:rPr lang="ja-JP" altLang="en-US" dirty="0"/>
              <a:t>品質向上案</a:t>
            </a:r>
            <a:endParaRPr lang="en-US" altLang="ja-JP" dirty="0"/>
          </a:p>
          <a:p>
            <a:pPr lvl="1"/>
            <a:r>
              <a:rPr lang="ja-JP" altLang="en-US" dirty="0"/>
              <a:t>学習のイテレーション数を増やす</a:t>
            </a:r>
            <a:endParaRPr lang="en-US" altLang="ja-JP" dirty="0"/>
          </a:p>
          <a:p>
            <a:r>
              <a:rPr lang="en-US" altLang="ja-JP" dirty="0"/>
              <a:t>[</a:t>
            </a:r>
            <a:r>
              <a:rPr lang="ja-JP" altLang="en-US" dirty="0"/>
              <a:t>今後</a:t>
            </a:r>
            <a:r>
              <a:rPr lang="en-US" altLang="ja-JP" dirty="0"/>
              <a:t>]</a:t>
            </a:r>
            <a:r>
              <a:rPr lang="ja-JP" altLang="en-US" dirty="0"/>
              <a:t>高速化手法の案</a:t>
            </a:r>
            <a:endParaRPr lang="en-US" altLang="ja-JP" dirty="0"/>
          </a:p>
          <a:p>
            <a:pPr lvl="1"/>
            <a:r>
              <a:rPr lang="ja-JP" altLang="en-US" dirty="0"/>
              <a:t>生成アルゴリズムの改善</a:t>
            </a:r>
            <a:endParaRPr lang="en-US" altLang="ja-JP" dirty="0"/>
          </a:p>
          <a:p>
            <a:pPr lvl="1"/>
            <a:r>
              <a:rPr kumimoji="1" lang="ja-JP" altLang="en-US" dirty="0"/>
              <a:t>分散処理の実装</a:t>
            </a:r>
            <a:endParaRPr lang="en-US" altLang="ja-JP" dirty="0"/>
          </a:p>
        </p:txBody>
      </p:sp>
      <p:sp>
        <p:nvSpPr>
          <p:cNvPr id="5" name="日付プレースホルダー 4">
            <a:extLst>
              <a:ext uri="{FF2B5EF4-FFF2-40B4-BE49-F238E27FC236}">
                <a16:creationId xmlns:a16="http://schemas.microsoft.com/office/drawing/2014/main" id="{F988968F-B861-E023-FB2E-17E9778992DB}"/>
              </a:ext>
            </a:extLst>
          </p:cNvPr>
          <p:cNvSpPr>
            <a:spLocks noGrp="1"/>
          </p:cNvSpPr>
          <p:nvPr>
            <p:ph type="dt" sz="half" idx="10"/>
          </p:nvPr>
        </p:nvSpPr>
        <p:spPr/>
        <p:txBody>
          <a:bodyPr/>
          <a:lstStyle/>
          <a:p>
            <a:r>
              <a:rPr kumimoji="1" lang="en-US" altLang="ja-JP"/>
              <a:t>2024/1/31</a:t>
            </a:r>
            <a:endParaRPr kumimoji="1" lang="ja-JP" altLang="en-US"/>
          </a:p>
        </p:txBody>
      </p:sp>
      <p:sp>
        <p:nvSpPr>
          <p:cNvPr id="7" name="スライド番号プレースホルダー 6">
            <a:extLst>
              <a:ext uri="{FF2B5EF4-FFF2-40B4-BE49-F238E27FC236}">
                <a16:creationId xmlns:a16="http://schemas.microsoft.com/office/drawing/2014/main" id="{ED2BDEDB-4602-9935-3B25-4FAAFA945335}"/>
              </a:ext>
            </a:extLst>
          </p:cNvPr>
          <p:cNvSpPr>
            <a:spLocks noGrp="1"/>
          </p:cNvSpPr>
          <p:nvPr>
            <p:ph type="sldNum" sz="quarter" idx="12"/>
          </p:nvPr>
        </p:nvSpPr>
        <p:spPr/>
        <p:txBody>
          <a:bodyPr/>
          <a:lstStyle/>
          <a:p>
            <a:fld id="{1A33C891-B2ED-40BC-9E9F-45F2CE42BAA2}" type="slidenum">
              <a:rPr lang="ja-JP" altLang="en-US" smtClean="0"/>
              <a:pPr/>
              <a:t>14</a:t>
            </a:fld>
            <a:r>
              <a:rPr lang="en-US" altLang="ja-JP"/>
              <a:t>/17</a:t>
            </a:r>
            <a:endParaRPr kumimoji="1" lang="ja-JP" altLang="en-US" dirty="0"/>
          </a:p>
        </p:txBody>
      </p:sp>
      <p:sp>
        <p:nvSpPr>
          <p:cNvPr id="8" name="フッター プレースホルダー 7">
            <a:extLst>
              <a:ext uri="{FF2B5EF4-FFF2-40B4-BE49-F238E27FC236}">
                <a16:creationId xmlns:a16="http://schemas.microsoft.com/office/drawing/2014/main" id="{10C14C64-C8CA-64E0-83D8-1C0C76E68045}"/>
              </a:ext>
            </a:extLst>
          </p:cNvPr>
          <p:cNvSpPr>
            <a:spLocks noGrp="1"/>
          </p:cNvSpPr>
          <p:nvPr>
            <p:ph type="ftr" sz="quarter" idx="11"/>
          </p:nvPr>
        </p:nvSpPr>
        <p:spPr/>
        <p:txBody>
          <a:bodyPr/>
          <a:lstStyle/>
          <a:p>
            <a:r>
              <a:rPr kumimoji="1" lang="ja-JP" altLang="en-US"/>
              <a:t>曲線近傍を移動する視点から見えるステレオ自由視点画像の高速生成</a:t>
            </a:r>
          </a:p>
        </p:txBody>
      </p:sp>
    </p:spTree>
    <p:extLst>
      <p:ext uri="{BB962C8B-B14F-4D97-AF65-F5344CB8AC3E}">
        <p14:creationId xmlns:p14="http://schemas.microsoft.com/office/powerpoint/2010/main" val="1412898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E7441C-F9AE-BBA1-D6E3-561CDCF54461}"/>
              </a:ext>
            </a:extLst>
          </p:cNvPr>
          <p:cNvSpPr>
            <a:spLocks noGrp="1"/>
          </p:cNvSpPr>
          <p:nvPr>
            <p:ph type="title"/>
          </p:nvPr>
        </p:nvSpPr>
        <p:spPr/>
        <p:txBody>
          <a:bodyPr/>
          <a:lstStyle/>
          <a:p>
            <a:r>
              <a:rPr kumimoji="1" lang="ja-JP" altLang="en-US" dirty="0"/>
              <a:t>参考文献</a:t>
            </a:r>
          </a:p>
        </p:txBody>
      </p:sp>
      <p:sp>
        <p:nvSpPr>
          <p:cNvPr id="3" name="コンテンツ プレースホルダー 2">
            <a:extLst>
              <a:ext uri="{FF2B5EF4-FFF2-40B4-BE49-F238E27FC236}">
                <a16:creationId xmlns:a16="http://schemas.microsoft.com/office/drawing/2014/main" id="{D897392E-CD32-043F-81A8-42A04E6690BC}"/>
              </a:ext>
            </a:extLst>
          </p:cNvPr>
          <p:cNvSpPr>
            <a:spLocks noGrp="1"/>
          </p:cNvSpPr>
          <p:nvPr>
            <p:ph idx="1"/>
          </p:nvPr>
        </p:nvSpPr>
        <p:spPr/>
        <p:txBody>
          <a:bodyPr>
            <a:normAutofit lnSpcReduction="10000"/>
          </a:bodyPr>
          <a:lstStyle/>
          <a:p>
            <a:pPr marL="0" indent="0">
              <a:buNone/>
            </a:pPr>
            <a:r>
              <a:rPr kumimoji="1" lang="en-US" altLang="ja-JP" dirty="0"/>
              <a:t>[1] </a:t>
            </a:r>
            <a:r>
              <a:rPr kumimoji="1" lang="en-US" altLang="ja-JP" dirty="0">
                <a:latin typeface="Times New Roman" panose="02020603050405020304" pitchFamily="18" charset="0"/>
                <a:cs typeface="Times New Roman" panose="02020603050405020304" pitchFamily="18" charset="0"/>
              </a:rPr>
              <a:t>B. Mildenhall, P. Srinivasan, M. </a:t>
            </a:r>
            <a:r>
              <a:rPr kumimoji="1" lang="en-US" altLang="ja-JP" dirty="0" err="1">
                <a:latin typeface="Times New Roman" panose="02020603050405020304" pitchFamily="18" charset="0"/>
                <a:cs typeface="Times New Roman" panose="02020603050405020304" pitchFamily="18" charset="0"/>
              </a:rPr>
              <a:t>Tancik</a:t>
            </a:r>
            <a:r>
              <a:rPr kumimoji="1" lang="en-US" altLang="ja-JP" dirty="0">
                <a:latin typeface="Times New Roman" panose="02020603050405020304" pitchFamily="18" charset="0"/>
                <a:cs typeface="Times New Roman" panose="02020603050405020304" pitchFamily="18" charset="0"/>
              </a:rPr>
              <a:t>, J. Barron, </a:t>
            </a:r>
            <a:r>
              <a:rPr lang="en-US" altLang="ja-JP" dirty="0">
                <a:latin typeface="Times New Roman" panose="02020603050405020304" pitchFamily="18" charset="0"/>
                <a:cs typeface="Times New Roman" panose="02020603050405020304" pitchFamily="18" charset="0"/>
              </a:rPr>
              <a:t>R. </a:t>
            </a:r>
            <a:r>
              <a:rPr lang="en-US" altLang="ja-JP" dirty="0" err="1">
                <a:latin typeface="Times New Roman" panose="02020603050405020304" pitchFamily="18" charset="0"/>
                <a:cs typeface="Times New Roman" panose="02020603050405020304" pitchFamily="18" charset="0"/>
              </a:rPr>
              <a:t>Ramamoorth</a:t>
            </a:r>
            <a:r>
              <a:rPr lang="en-US" altLang="ja-JP" dirty="0">
                <a:latin typeface="Times New Roman" panose="02020603050405020304" pitchFamily="18" charset="0"/>
                <a:cs typeface="Times New Roman" panose="02020603050405020304" pitchFamily="18" charset="0"/>
              </a:rPr>
              <a:t>,  and R. Ng,</a:t>
            </a:r>
            <a:r>
              <a:rPr kumimoji="1" lang="en-US" altLang="ja-JP" dirty="0">
                <a:latin typeface="Times New Roman" panose="02020603050405020304" pitchFamily="18" charset="0"/>
                <a:cs typeface="Times New Roman" panose="02020603050405020304" pitchFamily="18" charset="0"/>
              </a:rPr>
              <a:t> </a:t>
            </a:r>
            <a:r>
              <a:rPr kumimoji="1" lang="en-US" altLang="ja-JP" i="1" dirty="0" err="1">
                <a:latin typeface="Times New Roman" panose="02020603050405020304" pitchFamily="18" charset="0"/>
                <a:cs typeface="Times New Roman" panose="02020603050405020304" pitchFamily="18" charset="0"/>
              </a:rPr>
              <a:t>NeRF</a:t>
            </a:r>
            <a:r>
              <a:rPr kumimoji="1" lang="en-US" altLang="ja-JP" i="1" dirty="0">
                <a:latin typeface="Times New Roman" panose="02020603050405020304" pitchFamily="18" charset="0"/>
                <a:cs typeface="Times New Roman" panose="02020603050405020304" pitchFamily="18" charset="0"/>
              </a:rPr>
              <a:t>: Representing Scenes as Neural Radiance Fields for View Synthesis, </a:t>
            </a:r>
            <a:r>
              <a:rPr lang="en-US" altLang="ja-JP" dirty="0">
                <a:latin typeface="Times New Roman" panose="02020603050405020304" pitchFamily="18" charset="0"/>
                <a:cs typeface="Times New Roman" panose="02020603050405020304" pitchFamily="18" charset="0"/>
              </a:rPr>
              <a:t>Oral at </a:t>
            </a:r>
            <a:r>
              <a:rPr kumimoji="1" lang="en-US" altLang="ja-JP" dirty="0">
                <a:latin typeface="Times New Roman" panose="02020603050405020304" pitchFamily="18" charset="0"/>
                <a:cs typeface="Times New Roman" panose="02020603050405020304" pitchFamily="18" charset="0"/>
              </a:rPr>
              <a:t>European Conference on Computer Vision, 2020.</a:t>
            </a:r>
          </a:p>
          <a:p>
            <a:pPr marL="0" indent="0">
              <a:buNone/>
            </a:pPr>
            <a:r>
              <a:rPr kumimoji="1" lang="en-US" altLang="ja-JP" dirty="0"/>
              <a:t>[2] </a:t>
            </a:r>
            <a:r>
              <a:rPr lang="en-US" altLang="ja-JP" b="0" i="0" dirty="0">
                <a:effectLst/>
                <a:latin typeface="Times New Roman" panose="02020603050405020304" pitchFamily="18" charset="0"/>
              </a:rPr>
              <a:t>H. Turki, D. Ramanan, and M. </a:t>
            </a:r>
            <a:r>
              <a:rPr lang="en-US" altLang="ja-JP" b="0" i="0" dirty="0" err="1">
                <a:effectLst/>
                <a:latin typeface="Times New Roman" panose="02020603050405020304" pitchFamily="18" charset="0"/>
              </a:rPr>
              <a:t>Satyanarayanan</a:t>
            </a:r>
            <a:r>
              <a:rPr lang="en-US" altLang="ja-JP" b="0" i="0" dirty="0">
                <a:effectLst/>
                <a:latin typeface="Times New Roman" panose="02020603050405020304" pitchFamily="18" charset="0"/>
              </a:rPr>
              <a:t>, </a:t>
            </a:r>
            <a:r>
              <a:rPr lang="en-US" altLang="ja-JP" b="0" i="1" dirty="0">
                <a:effectLst/>
                <a:latin typeface="Times New Roman" panose="02020603050405020304" pitchFamily="18" charset="0"/>
              </a:rPr>
              <a:t>Mega-</a:t>
            </a:r>
            <a:r>
              <a:rPr lang="en-US" altLang="ja-JP" b="0" i="1" dirty="0" err="1">
                <a:effectLst/>
                <a:latin typeface="Times New Roman" panose="02020603050405020304" pitchFamily="18" charset="0"/>
              </a:rPr>
              <a:t>NeRF</a:t>
            </a:r>
            <a:r>
              <a:rPr lang="en-US" altLang="ja-JP" b="0" i="1" dirty="0">
                <a:effectLst/>
                <a:latin typeface="Times New Roman" panose="02020603050405020304" pitchFamily="18" charset="0"/>
              </a:rPr>
              <a:t>:</a:t>
            </a:r>
            <a:br>
              <a:rPr lang="en-US" altLang="ja-JP" i="1" dirty="0"/>
            </a:br>
            <a:r>
              <a:rPr lang="en-US" altLang="ja-JP" b="0" i="1" dirty="0">
                <a:effectLst/>
                <a:latin typeface="Times New Roman" panose="02020603050405020304" pitchFamily="18" charset="0"/>
              </a:rPr>
              <a:t>Scalable Construction of Large-Scale </a:t>
            </a:r>
            <a:r>
              <a:rPr lang="en-US" altLang="ja-JP" b="0" i="1" dirty="0" err="1">
                <a:effectLst/>
                <a:latin typeface="Times New Roman" panose="02020603050405020304" pitchFamily="18" charset="0"/>
              </a:rPr>
              <a:t>NeRFs</a:t>
            </a:r>
            <a:r>
              <a:rPr lang="en-US" altLang="ja-JP" b="0" i="1" dirty="0">
                <a:effectLst/>
                <a:latin typeface="Times New Roman" panose="02020603050405020304" pitchFamily="18" charset="0"/>
              </a:rPr>
              <a:t> for Virtual Fly-</a:t>
            </a:r>
            <a:br>
              <a:rPr lang="en-US" altLang="ja-JP" i="1" dirty="0"/>
            </a:br>
            <a:r>
              <a:rPr lang="en-US" altLang="ja-JP" b="0" i="1" dirty="0">
                <a:effectLst/>
                <a:latin typeface="Times New Roman" panose="02020603050405020304" pitchFamily="18" charset="0"/>
              </a:rPr>
              <a:t>Throughs,</a:t>
            </a:r>
            <a:r>
              <a:rPr lang="en-US" altLang="ja-JP" b="0" i="0" dirty="0">
                <a:effectLst/>
                <a:latin typeface="Times New Roman" panose="02020603050405020304" pitchFamily="18" charset="0"/>
              </a:rPr>
              <a:t> in Proceedings of the IEEE/CVF Conference on Com-</a:t>
            </a:r>
            <a:br>
              <a:rPr lang="en-US" altLang="ja-JP" dirty="0"/>
            </a:br>
            <a:r>
              <a:rPr lang="en-US" altLang="ja-JP" b="0" i="0" dirty="0" err="1">
                <a:effectLst/>
                <a:latin typeface="Times New Roman" panose="02020603050405020304" pitchFamily="18" charset="0"/>
              </a:rPr>
              <a:t>puter</a:t>
            </a:r>
            <a:r>
              <a:rPr lang="en-US" altLang="ja-JP" b="0" i="0" dirty="0">
                <a:effectLst/>
                <a:latin typeface="Times New Roman" panose="02020603050405020304" pitchFamily="18" charset="0"/>
              </a:rPr>
              <a:t> Vision and Pattern Recognition</a:t>
            </a:r>
            <a:r>
              <a:rPr lang="en-US" altLang="ja-JP" dirty="0">
                <a:latin typeface="Times New Roman" panose="02020603050405020304" pitchFamily="18" charset="0"/>
              </a:rPr>
              <a:t>, </a:t>
            </a:r>
            <a:r>
              <a:rPr lang="en-US" altLang="ja-JP" b="0" i="0" dirty="0">
                <a:effectLst/>
                <a:latin typeface="Times New Roman" panose="02020603050405020304" pitchFamily="18" charset="0"/>
              </a:rPr>
              <a:t>2022, pp. 12922-12931.</a:t>
            </a:r>
            <a:endParaRPr kumimoji="1" lang="en-US" altLang="ja-JP" dirty="0">
              <a:latin typeface="Times New Roman" panose="02020603050405020304" pitchFamily="18" charset="0"/>
              <a:cs typeface="Times New Roman" panose="02020603050405020304" pitchFamily="18" charset="0"/>
            </a:endParaRPr>
          </a:p>
          <a:p>
            <a:pPr marL="0" indent="0">
              <a:buNone/>
            </a:pPr>
            <a:r>
              <a:rPr kumimoji="1" lang="en-US" altLang="ja-JP" dirty="0"/>
              <a:t>[3]</a:t>
            </a:r>
            <a:r>
              <a:rPr lang="en-US" altLang="ja-JP" b="0" i="0" dirty="0">
                <a:effectLst/>
                <a:latin typeface="Times New Roman" panose="02020603050405020304" pitchFamily="18" charset="0"/>
              </a:rPr>
              <a:t> M. </a:t>
            </a:r>
            <a:r>
              <a:rPr lang="en-US" altLang="ja-JP" b="0" i="0" dirty="0" err="1">
                <a:effectLst/>
                <a:latin typeface="Times New Roman" panose="02020603050405020304" pitchFamily="18" charset="0"/>
              </a:rPr>
              <a:t>Tancik</a:t>
            </a:r>
            <a:r>
              <a:rPr lang="en-US" altLang="ja-JP" b="0" i="0" dirty="0">
                <a:effectLst/>
                <a:latin typeface="Times New Roman" panose="02020603050405020304" pitchFamily="18" charset="0"/>
              </a:rPr>
              <a:t>, V. </a:t>
            </a:r>
            <a:r>
              <a:rPr lang="en-US" altLang="ja-JP" b="0" i="0" dirty="0" err="1">
                <a:effectLst/>
                <a:latin typeface="Times New Roman" panose="02020603050405020304" pitchFamily="18" charset="0"/>
              </a:rPr>
              <a:t>Casser</a:t>
            </a:r>
            <a:r>
              <a:rPr lang="en-US" altLang="ja-JP" b="0" i="0" dirty="0">
                <a:effectLst/>
                <a:latin typeface="Times New Roman" panose="02020603050405020304" pitchFamily="18" charset="0"/>
              </a:rPr>
              <a:t>, X. Yan, S. Pradhan, B. Mildenhall, P. P. Srini-</a:t>
            </a:r>
            <a:br>
              <a:rPr lang="en-US" altLang="ja-JP" dirty="0"/>
            </a:br>
            <a:r>
              <a:rPr lang="en-US" altLang="ja-JP" b="0" i="0" dirty="0" err="1">
                <a:effectLst/>
                <a:latin typeface="Times New Roman" panose="02020603050405020304" pitchFamily="18" charset="0"/>
              </a:rPr>
              <a:t>vasan</a:t>
            </a:r>
            <a:r>
              <a:rPr lang="en-US" altLang="ja-JP" b="0" i="0" dirty="0">
                <a:effectLst/>
                <a:latin typeface="Times New Roman" panose="02020603050405020304" pitchFamily="18" charset="0"/>
              </a:rPr>
              <a:t>, J. T. Barron, and H. Kretzschmar, </a:t>
            </a:r>
            <a:r>
              <a:rPr lang="en-US" altLang="ja-JP" b="0" i="1" dirty="0">
                <a:effectLst/>
                <a:latin typeface="Times New Roman" panose="02020603050405020304" pitchFamily="18" charset="0"/>
              </a:rPr>
              <a:t>Block-</a:t>
            </a:r>
            <a:r>
              <a:rPr lang="en-US" altLang="ja-JP" b="0" i="1" dirty="0" err="1">
                <a:effectLst/>
                <a:latin typeface="Times New Roman" panose="02020603050405020304" pitchFamily="18" charset="0"/>
              </a:rPr>
              <a:t>NeRF</a:t>
            </a:r>
            <a:r>
              <a:rPr lang="en-US" altLang="ja-JP" b="0" i="1" dirty="0">
                <a:effectLst/>
                <a:latin typeface="Times New Roman" panose="02020603050405020304" pitchFamily="18" charset="0"/>
              </a:rPr>
              <a:t>: Scalable</a:t>
            </a:r>
            <a:br>
              <a:rPr lang="en-US" altLang="ja-JP" i="1" dirty="0"/>
            </a:br>
            <a:r>
              <a:rPr lang="en-US" altLang="ja-JP" b="0" i="1" dirty="0">
                <a:effectLst/>
                <a:latin typeface="Times New Roman" panose="02020603050405020304" pitchFamily="18" charset="0"/>
              </a:rPr>
              <a:t>Large Scene Neural View Synthesis, </a:t>
            </a:r>
            <a:r>
              <a:rPr lang="en-US" altLang="ja-JP" b="0" dirty="0">
                <a:effectLst/>
                <a:latin typeface="Times New Roman" panose="02020603050405020304" pitchFamily="18" charset="0"/>
              </a:rPr>
              <a:t>IEEE/CVF Conference on Computer Vision and Pattern Recognition,</a:t>
            </a:r>
            <a:r>
              <a:rPr lang="en-US" altLang="ja-JP" b="0" i="0" dirty="0">
                <a:effectLst/>
                <a:latin typeface="Times New Roman" panose="02020603050405020304" pitchFamily="18" charset="0"/>
              </a:rPr>
              <a:t> 2022, pp. 8238-8248.</a:t>
            </a:r>
          </a:p>
        </p:txBody>
      </p:sp>
      <p:sp>
        <p:nvSpPr>
          <p:cNvPr id="5" name="日付プレースホルダー 4">
            <a:extLst>
              <a:ext uri="{FF2B5EF4-FFF2-40B4-BE49-F238E27FC236}">
                <a16:creationId xmlns:a16="http://schemas.microsoft.com/office/drawing/2014/main" id="{8EC0DCC8-A414-1CD5-95C8-B63C78272215}"/>
              </a:ext>
            </a:extLst>
          </p:cNvPr>
          <p:cNvSpPr>
            <a:spLocks noGrp="1"/>
          </p:cNvSpPr>
          <p:nvPr>
            <p:ph type="dt" sz="half" idx="10"/>
          </p:nvPr>
        </p:nvSpPr>
        <p:spPr/>
        <p:txBody>
          <a:bodyPr/>
          <a:lstStyle/>
          <a:p>
            <a:r>
              <a:rPr kumimoji="1" lang="en-US" altLang="ja-JP"/>
              <a:t>2024/1/31</a:t>
            </a:r>
            <a:endParaRPr kumimoji="1" lang="ja-JP" altLang="en-US"/>
          </a:p>
        </p:txBody>
      </p:sp>
      <p:sp>
        <p:nvSpPr>
          <p:cNvPr id="7" name="スライド番号プレースホルダー 6">
            <a:extLst>
              <a:ext uri="{FF2B5EF4-FFF2-40B4-BE49-F238E27FC236}">
                <a16:creationId xmlns:a16="http://schemas.microsoft.com/office/drawing/2014/main" id="{1B4F7D0F-86CC-2CE7-FB43-D4088781D42C}"/>
              </a:ext>
            </a:extLst>
          </p:cNvPr>
          <p:cNvSpPr>
            <a:spLocks noGrp="1"/>
          </p:cNvSpPr>
          <p:nvPr>
            <p:ph type="sldNum" sz="quarter" idx="12"/>
          </p:nvPr>
        </p:nvSpPr>
        <p:spPr/>
        <p:txBody>
          <a:bodyPr/>
          <a:lstStyle/>
          <a:p>
            <a:fld id="{1A33C891-B2ED-40BC-9E9F-45F2CE42BAA2}" type="slidenum">
              <a:rPr lang="ja-JP" altLang="en-US" smtClean="0"/>
              <a:pPr/>
              <a:t>15</a:t>
            </a:fld>
            <a:r>
              <a:rPr lang="en-US" altLang="ja-JP"/>
              <a:t>/17</a:t>
            </a:r>
            <a:endParaRPr kumimoji="1" lang="ja-JP" altLang="en-US" dirty="0"/>
          </a:p>
        </p:txBody>
      </p:sp>
      <p:sp>
        <p:nvSpPr>
          <p:cNvPr id="8" name="フッター プレースホルダー 7">
            <a:extLst>
              <a:ext uri="{FF2B5EF4-FFF2-40B4-BE49-F238E27FC236}">
                <a16:creationId xmlns:a16="http://schemas.microsoft.com/office/drawing/2014/main" id="{83787466-992E-2953-EE66-BD26659E70A2}"/>
              </a:ext>
            </a:extLst>
          </p:cNvPr>
          <p:cNvSpPr>
            <a:spLocks noGrp="1"/>
          </p:cNvSpPr>
          <p:nvPr>
            <p:ph type="ftr" sz="quarter" idx="11"/>
          </p:nvPr>
        </p:nvSpPr>
        <p:spPr/>
        <p:txBody>
          <a:bodyPr/>
          <a:lstStyle/>
          <a:p>
            <a:r>
              <a:rPr kumimoji="1" lang="ja-JP" altLang="en-US"/>
              <a:t>曲線近傍を移動する視点から見えるステレオ自由視点画像の高速生成</a:t>
            </a:r>
          </a:p>
        </p:txBody>
      </p:sp>
    </p:spTree>
    <p:extLst>
      <p:ext uri="{BB962C8B-B14F-4D97-AF65-F5344CB8AC3E}">
        <p14:creationId xmlns:p14="http://schemas.microsoft.com/office/powerpoint/2010/main" val="3635341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C01D41-5B0F-D715-2800-6649C3424256}"/>
              </a:ext>
            </a:extLst>
          </p:cNvPr>
          <p:cNvSpPr>
            <a:spLocks noGrp="1"/>
          </p:cNvSpPr>
          <p:nvPr>
            <p:ph type="title"/>
          </p:nvPr>
        </p:nvSpPr>
        <p:spPr/>
        <p:txBody>
          <a:bodyPr/>
          <a:lstStyle/>
          <a:p>
            <a:r>
              <a:rPr kumimoji="1" lang="ja-JP" altLang="en-US" dirty="0"/>
              <a:t>参考文献</a:t>
            </a:r>
          </a:p>
        </p:txBody>
      </p:sp>
      <p:sp>
        <p:nvSpPr>
          <p:cNvPr id="3" name="コンテンツ プレースホルダー 2">
            <a:extLst>
              <a:ext uri="{FF2B5EF4-FFF2-40B4-BE49-F238E27FC236}">
                <a16:creationId xmlns:a16="http://schemas.microsoft.com/office/drawing/2014/main" id="{BE251067-8EAD-AD65-AA62-DB5C3BC36FEE}"/>
              </a:ext>
            </a:extLst>
          </p:cNvPr>
          <p:cNvSpPr>
            <a:spLocks noGrp="1"/>
          </p:cNvSpPr>
          <p:nvPr>
            <p:ph idx="1"/>
          </p:nvPr>
        </p:nvSpPr>
        <p:spPr/>
        <p:txBody>
          <a:bodyPr/>
          <a:lstStyle/>
          <a:p>
            <a:pPr marL="0" indent="0">
              <a:buNone/>
            </a:pPr>
            <a:r>
              <a:rPr kumimoji="1" lang="en-US" altLang="ja-JP" dirty="0"/>
              <a:t>[4]</a:t>
            </a:r>
            <a:r>
              <a:rPr lang="en-US" altLang="ja-JP" b="0" i="0" dirty="0">
                <a:effectLst/>
                <a:latin typeface="Times New Roman" panose="02020603050405020304" pitchFamily="18" charset="0"/>
              </a:rPr>
              <a:t>Z. Mi and D. Xu</a:t>
            </a:r>
            <a:r>
              <a:rPr lang="en-US" altLang="ja-JP" dirty="0">
                <a:latin typeface="Times New Roman" panose="02020603050405020304" pitchFamily="18" charset="0"/>
              </a:rPr>
              <a:t>,</a:t>
            </a:r>
            <a:r>
              <a:rPr lang="en-US" altLang="ja-JP" b="0" i="0" dirty="0">
                <a:effectLst/>
                <a:latin typeface="Times New Roman" panose="02020603050405020304" pitchFamily="18" charset="0"/>
              </a:rPr>
              <a:t> </a:t>
            </a:r>
            <a:r>
              <a:rPr lang="en-US" altLang="ja-JP" b="0" i="1" dirty="0">
                <a:effectLst/>
                <a:latin typeface="Times New Roman" panose="02020603050405020304" pitchFamily="18" charset="0"/>
              </a:rPr>
              <a:t>Switch-</a:t>
            </a:r>
            <a:r>
              <a:rPr lang="en-US" altLang="ja-JP" b="0" i="1" dirty="0" err="1">
                <a:effectLst/>
                <a:latin typeface="Times New Roman" panose="02020603050405020304" pitchFamily="18" charset="0"/>
              </a:rPr>
              <a:t>NeRF</a:t>
            </a:r>
            <a:r>
              <a:rPr lang="en-US" altLang="ja-JP" b="0" i="1" dirty="0">
                <a:effectLst/>
                <a:latin typeface="Times New Roman" panose="02020603050405020304" pitchFamily="18" charset="0"/>
              </a:rPr>
              <a:t>: Learning Scene Decomposition with Mixture of Experts for Large-scale Neural Radiance Fields, </a:t>
            </a:r>
            <a:r>
              <a:rPr lang="en-US" altLang="ja-JP" b="0" dirty="0">
                <a:effectLst/>
                <a:latin typeface="Times New Roman" panose="02020603050405020304" pitchFamily="18" charset="0"/>
              </a:rPr>
              <a:t>International Conference on Learning Representations, 2023.</a:t>
            </a:r>
          </a:p>
          <a:p>
            <a:pPr marL="0" indent="0">
              <a:buNone/>
            </a:pPr>
            <a:r>
              <a:rPr kumimoji="1" lang="en-US" altLang="ja-JP" dirty="0"/>
              <a:t>[5] </a:t>
            </a:r>
            <a:r>
              <a:rPr lang="en-US" altLang="ja-JP" b="0" i="0" dirty="0">
                <a:effectLst/>
                <a:latin typeface="Times New Roman" panose="02020603050405020304" pitchFamily="18" charset="0"/>
              </a:rPr>
              <a:t>N. Deng, Z. He, J. Ye, B. </a:t>
            </a:r>
            <a:r>
              <a:rPr lang="en-US" altLang="ja-JP" b="0" i="0" dirty="0" err="1">
                <a:effectLst/>
                <a:latin typeface="Times New Roman" panose="02020603050405020304" pitchFamily="18" charset="0"/>
              </a:rPr>
              <a:t>Duinkharjav</a:t>
            </a:r>
            <a:r>
              <a:rPr lang="en-US" altLang="ja-JP" b="0" i="0" dirty="0">
                <a:effectLst/>
                <a:latin typeface="Times New Roman" panose="02020603050405020304" pitchFamily="18" charset="0"/>
              </a:rPr>
              <a:t>, P. </a:t>
            </a:r>
            <a:r>
              <a:rPr lang="en-US" altLang="ja-JP" b="0" i="0" dirty="0" err="1">
                <a:effectLst/>
                <a:latin typeface="Times New Roman" panose="02020603050405020304" pitchFamily="18" charset="0"/>
              </a:rPr>
              <a:t>Chakravarthula</a:t>
            </a:r>
            <a:r>
              <a:rPr lang="en-US" altLang="ja-JP" b="0" i="0" dirty="0">
                <a:effectLst/>
                <a:latin typeface="Times New Roman" panose="02020603050405020304" pitchFamily="18" charset="0"/>
              </a:rPr>
              <a:t>, X. Yang,</a:t>
            </a:r>
            <a:br>
              <a:rPr lang="en-US" altLang="ja-JP" dirty="0"/>
            </a:br>
            <a:r>
              <a:rPr lang="en-US" altLang="ja-JP" b="0" i="0" dirty="0">
                <a:effectLst/>
                <a:latin typeface="Times New Roman" panose="02020603050405020304" pitchFamily="18" charset="0"/>
              </a:rPr>
              <a:t>and Q. Sun: </a:t>
            </a:r>
            <a:r>
              <a:rPr lang="en-US" altLang="ja-JP" b="0" i="1" dirty="0" err="1">
                <a:effectLst/>
                <a:latin typeface="Times New Roman" panose="02020603050405020304" pitchFamily="18" charset="0"/>
              </a:rPr>
              <a:t>FoV-NeRF</a:t>
            </a:r>
            <a:r>
              <a:rPr lang="en-US" altLang="ja-JP" b="0" i="1" dirty="0">
                <a:effectLst/>
                <a:latin typeface="Times New Roman" panose="02020603050405020304" pitchFamily="18" charset="0"/>
              </a:rPr>
              <a:t>: Foveated Neural Radiance Fields for</a:t>
            </a:r>
            <a:br>
              <a:rPr lang="en-US" altLang="ja-JP" i="1" dirty="0"/>
            </a:br>
            <a:r>
              <a:rPr lang="en-US" altLang="ja-JP" b="0" i="1" dirty="0">
                <a:effectLst/>
                <a:latin typeface="Times New Roman" panose="02020603050405020304" pitchFamily="18" charset="0"/>
              </a:rPr>
              <a:t>Virtual Reality</a:t>
            </a:r>
            <a:r>
              <a:rPr lang="en-US" altLang="ja-JP" b="0" i="0" dirty="0">
                <a:effectLst/>
                <a:latin typeface="Times New Roman" panose="02020603050405020304" pitchFamily="18" charset="0"/>
              </a:rPr>
              <a:t>, in IEEE Transactions on Visualization and Computer Graphics, Nov. 2022, vol. 28, no. 11, pp. 3854-3864.</a:t>
            </a:r>
            <a:endParaRPr kumimoji="1" lang="ja-JP" altLang="en-US" dirty="0"/>
          </a:p>
        </p:txBody>
      </p:sp>
      <p:sp>
        <p:nvSpPr>
          <p:cNvPr id="5" name="日付プレースホルダー 4">
            <a:extLst>
              <a:ext uri="{FF2B5EF4-FFF2-40B4-BE49-F238E27FC236}">
                <a16:creationId xmlns:a16="http://schemas.microsoft.com/office/drawing/2014/main" id="{0206A8B4-5CA0-110B-0998-97E03E572C16}"/>
              </a:ext>
            </a:extLst>
          </p:cNvPr>
          <p:cNvSpPr>
            <a:spLocks noGrp="1"/>
          </p:cNvSpPr>
          <p:nvPr>
            <p:ph type="dt" sz="half" idx="10"/>
          </p:nvPr>
        </p:nvSpPr>
        <p:spPr/>
        <p:txBody>
          <a:bodyPr/>
          <a:lstStyle/>
          <a:p>
            <a:r>
              <a:rPr kumimoji="1" lang="en-US" altLang="ja-JP"/>
              <a:t>2024/1/31</a:t>
            </a:r>
            <a:endParaRPr kumimoji="1" lang="ja-JP" altLang="en-US"/>
          </a:p>
        </p:txBody>
      </p:sp>
      <p:sp>
        <p:nvSpPr>
          <p:cNvPr id="7" name="スライド番号プレースホルダー 6">
            <a:extLst>
              <a:ext uri="{FF2B5EF4-FFF2-40B4-BE49-F238E27FC236}">
                <a16:creationId xmlns:a16="http://schemas.microsoft.com/office/drawing/2014/main" id="{3F0100C8-0039-3CB1-D689-6E7F5A212A63}"/>
              </a:ext>
            </a:extLst>
          </p:cNvPr>
          <p:cNvSpPr>
            <a:spLocks noGrp="1"/>
          </p:cNvSpPr>
          <p:nvPr>
            <p:ph type="sldNum" sz="quarter" idx="12"/>
          </p:nvPr>
        </p:nvSpPr>
        <p:spPr/>
        <p:txBody>
          <a:bodyPr/>
          <a:lstStyle/>
          <a:p>
            <a:fld id="{1A33C891-B2ED-40BC-9E9F-45F2CE42BAA2}" type="slidenum">
              <a:rPr lang="ja-JP" altLang="en-US" smtClean="0"/>
              <a:pPr/>
              <a:t>16</a:t>
            </a:fld>
            <a:r>
              <a:rPr lang="en-US" altLang="ja-JP"/>
              <a:t>/17</a:t>
            </a:r>
            <a:endParaRPr kumimoji="1" lang="ja-JP" altLang="en-US" dirty="0"/>
          </a:p>
        </p:txBody>
      </p:sp>
      <p:sp>
        <p:nvSpPr>
          <p:cNvPr id="8" name="フッター プレースホルダー 7">
            <a:extLst>
              <a:ext uri="{FF2B5EF4-FFF2-40B4-BE49-F238E27FC236}">
                <a16:creationId xmlns:a16="http://schemas.microsoft.com/office/drawing/2014/main" id="{A6EAE9FC-345B-B7C6-4BAA-E51911E33678}"/>
              </a:ext>
            </a:extLst>
          </p:cNvPr>
          <p:cNvSpPr>
            <a:spLocks noGrp="1"/>
          </p:cNvSpPr>
          <p:nvPr>
            <p:ph type="ftr" sz="quarter" idx="11"/>
          </p:nvPr>
        </p:nvSpPr>
        <p:spPr/>
        <p:txBody>
          <a:bodyPr/>
          <a:lstStyle/>
          <a:p>
            <a:r>
              <a:rPr kumimoji="1" lang="ja-JP" altLang="en-US"/>
              <a:t>曲線近傍を移動する視点から見えるステレオ自由視点画像の高速生成</a:t>
            </a:r>
          </a:p>
        </p:txBody>
      </p:sp>
    </p:spTree>
    <p:extLst>
      <p:ext uri="{BB962C8B-B14F-4D97-AF65-F5344CB8AC3E}">
        <p14:creationId xmlns:p14="http://schemas.microsoft.com/office/powerpoint/2010/main" val="801085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B2BEFC-4794-606B-A4BE-B991F668F63D}"/>
              </a:ext>
            </a:extLst>
          </p:cNvPr>
          <p:cNvSpPr>
            <a:spLocks noGrp="1"/>
          </p:cNvSpPr>
          <p:nvPr>
            <p:ph type="title"/>
          </p:nvPr>
        </p:nvSpPr>
        <p:spPr>
          <a:xfrm>
            <a:off x="838200" y="2766218"/>
            <a:ext cx="10515600" cy="1325563"/>
          </a:xfrm>
        </p:spPr>
        <p:txBody>
          <a:bodyPr/>
          <a:lstStyle/>
          <a:p>
            <a:pPr algn="ctr"/>
            <a:r>
              <a:rPr lang="ja-JP" altLang="en-US" dirty="0"/>
              <a:t>ご清聴ありがとうございました</a:t>
            </a:r>
            <a:endParaRPr kumimoji="1" lang="ja-JP" altLang="en-US" dirty="0"/>
          </a:p>
        </p:txBody>
      </p:sp>
      <p:sp>
        <p:nvSpPr>
          <p:cNvPr id="4" name="日付プレースホルダー 3">
            <a:extLst>
              <a:ext uri="{FF2B5EF4-FFF2-40B4-BE49-F238E27FC236}">
                <a16:creationId xmlns:a16="http://schemas.microsoft.com/office/drawing/2014/main" id="{78DB1163-1D4E-9565-77C4-A27C8E9AA7FF}"/>
              </a:ext>
            </a:extLst>
          </p:cNvPr>
          <p:cNvSpPr>
            <a:spLocks noGrp="1"/>
          </p:cNvSpPr>
          <p:nvPr>
            <p:ph type="dt" sz="half" idx="10"/>
          </p:nvPr>
        </p:nvSpPr>
        <p:spPr/>
        <p:txBody>
          <a:bodyPr/>
          <a:lstStyle/>
          <a:p>
            <a:r>
              <a:rPr kumimoji="1" lang="en-US" altLang="ja-JP"/>
              <a:t>2024/1/31</a:t>
            </a:r>
            <a:endParaRPr kumimoji="1" lang="ja-JP" altLang="en-US"/>
          </a:p>
        </p:txBody>
      </p:sp>
      <p:sp>
        <p:nvSpPr>
          <p:cNvPr id="6" name="スライド番号プレースホルダー 5">
            <a:extLst>
              <a:ext uri="{FF2B5EF4-FFF2-40B4-BE49-F238E27FC236}">
                <a16:creationId xmlns:a16="http://schemas.microsoft.com/office/drawing/2014/main" id="{635D906C-F5F1-CD44-740D-9F604F1A4A9E}"/>
              </a:ext>
            </a:extLst>
          </p:cNvPr>
          <p:cNvSpPr>
            <a:spLocks noGrp="1"/>
          </p:cNvSpPr>
          <p:nvPr>
            <p:ph type="sldNum" sz="quarter" idx="12"/>
          </p:nvPr>
        </p:nvSpPr>
        <p:spPr/>
        <p:txBody>
          <a:bodyPr/>
          <a:lstStyle/>
          <a:p>
            <a:fld id="{1A33C891-B2ED-40BC-9E9F-45F2CE42BAA2}" type="slidenum">
              <a:rPr lang="ja-JP" altLang="en-US" smtClean="0"/>
              <a:pPr/>
              <a:t>17</a:t>
            </a:fld>
            <a:r>
              <a:rPr lang="en-US" altLang="ja-JP"/>
              <a:t>/17</a:t>
            </a:r>
            <a:endParaRPr kumimoji="1" lang="ja-JP" altLang="en-US" dirty="0"/>
          </a:p>
        </p:txBody>
      </p:sp>
      <p:sp>
        <p:nvSpPr>
          <p:cNvPr id="7" name="フッター プレースホルダー 6">
            <a:extLst>
              <a:ext uri="{FF2B5EF4-FFF2-40B4-BE49-F238E27FC236}">
                <a16:creationId xmlns:a16="http://schemas.microsoft.com/office/drawing/2014/main" id="{B22C0FCE-5739-772C-12AA-621A73EAB16A}"/>
              </a:ext>
            </a:extLst>
          </p:cNvPr>
          <p:cNvSpPr>
            <a:spLocks noGrp="1"/>
          </p:cNvSpPr>
          <p:nvPr>
            <p:ph type="ftr" sz="quarter" idx="11"/>
          </p:nvPr>
        </p:nvSpPr>
        <p:spPr/>
        <p:txBody>
          <a:bodyPr/>
          <a:lstStyle/>
          <a:p>
            <a:r>
              <a:rPr kumimoji="1" lang="ja-JP" altLang="en-US"/>
              <a:t>曲線近傍を移動する視点から見えるステレオ自由視点画像の高速生成</a:t>
            </a:r>
          </a:p>
        </p:txBody>
      </p:sp>
      <p:sp>
        <p:nvSpPr>
          <p:cNvPr id="8" name="テキスト ボックス 7">
            <a:extLst>
              <a:ext uri="{FF2B5EF4-FFF2-40B4-BE49-F238E27FC236}">
                <a16:creationId xmlns:a16="http://schemas.microsoft.com/office/drawing/2014/main" id="{88E851D4-AC1F-5C65-F1B6-CACA8A8EACFF}"/>
              </a:ext>
            </a:extLst>
          </p:cNvPr>
          <p:cNvSpPr txBox="1"/>
          <p:nvPr/>
        </p:nvSpPr>
        <p:spPr>
          <a:xfrm>
            <a:off x="3541457" y="4708358"/>
            <a:ext cx="5109091" cy="1200329"/>
          </a:xfrm>
          <a:prstGeom prst="rect">
            <a:avLst/>
          </a:prstGeom>
          <a:noFill/>
        </p:spPr>
        <p:txBody>
          <a:bodyPr wrap="none" rtlCol="0">
            <a:spAutoFit/>
          </a:bodyPr>
          <a:lstStyle/>
          <a:p>
            <a:pPr algn="ctr"/>
            <a:r>
              <a:rPr lang="ja-JP" altLang="en-US" sz="2400" dirty="0"/>
              <a:t>ご指導いただいた小池教授，</a:t>
            </a:r>
            <a:endParaRPr lang="en-US" altLang="ja-JP" sz="2400" dirty="0"/>
          </a:p>
          <a:p>
            <a:pPr algn="ctr"/>
            <a:r>
              <a:rPr lang="ja-JP" altLang="en-US" sz="2400" dirty="0"/>
              <a:t>そして協力していただけた先輩方，</a:t>
            </a:r>
            <a:endParaRPr lang="en-US" altLang="ja-JP" sz="2400" dirty="0"/>
          </a:p>
          <a:p>
            <a:pPr algn="ctr"/>
            <a:r>
              <a:rPr lang="ja-JP" altLang="en-US" sz="2400" dirty="0"/>
              <a:t>同期の皆さんに感謝いたします．</a:t>
            </a:r>
            <a:endParaRPr kumimoji="1" lang="ja-JP" altLang="en-US" sz="2400" dirty="0"/>
          </a:p>
        </p:txBody>
      </p:sp>
    </p:spTree>
    <p:extLst>
      <p:ext uri="{BB962C8B-B14F-4D97-AF65-F5344CB8AC3E}">
        <p14:creationId xmlns:p14="http://schemas.microsoft.com/office/powerpoint/2010/main" val="1891085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B2BEFC-4794-606B-A4BE-B991F668F63D}"/>
              </a:ext>
            </a:extLst>
          </p:cNvPr>
          <p:cNvSpPr>
            <a:spLocks noGrp="1"/>
          </p:cNvSpPr>
          <p:nvPr>
            <p:ph type="title"/>
          </p:nvPr>
        </p:nvSpPr>
        <p:spPr>
          <a:xfrm>
            <a:off x="838200" y="2766218"/>
            <a:ext cx="10515600" cy="1325563"/>
          </a:xfrm>
        </p:spPr>
        <p:txBody>
          <a:bodyPr/>
          <a:lstStyle/>
          <a:p>
            <a:pPr algn="ctr"/>
            <a:r>
              <a:rPr kumimoji="1" lang="ja-JP" altLang="en-US" dirty="0"/>
              <a:t>予備スライド</a:t>
            </a:r>
          </a:p>
        </p:txBody>
      </p:sp>
      <p:sp>
        <p:nvSpPr>
          <p:cNvPr id="4" name="日付プレースホルダー 3">
            <a:extLst>
              <a:ext uri="{FF2B5EF4-FFF2-40B4-BE49-F238E27FC236}">
                <a16:creationId xmlns:a16="http://schemas.microsoft.com/office/drawing/2014/main" id="{ED1036CE-D0BF-5C94-0514-DE8A5916F7FD}"/>
              </a:ext>
            </a:extLst>
          </p:cNvPr>
          <p:cNvSpPr>
            <a:spLocks noGrp="1"/>
          </p:cNvSpPr>
          <p:nvPr>
            <p:ph type="dt" sz="half" idx="10"/>
          </p:nvPr>
        </p:nvSpPr>
        <p:spPr/>
        <p:txBody>
          <a:bodyPr/>
          <a:lstStyle/>
          <a:p>
            <a:r>
              <a:rPr kumimoji="1" lang="en-US" altLang="ja-JP"/>
              <a:t>2024/1/31</a:t>
            </a:r>
            <a:endParaRPr kumimoji="1" lang="ja-JP" altLang="en-US"/>
          </a:p>
        </p:txBody>
      </p:sp>
      <p:sp>
        <p:nvSpPr>
          <p:cNvPr id="6" name="スライド番号プレースホルダー 5">
            <a:extLst>
              <a:ext uri="{FF2B5EF4-FFF2-40B4-BE49-F238E27FC236}">
                <a16:creationId xmlns:a16="http://schemas.microsoft.com/office/drawing/2014/main" id="{1DD3D09A-218D-BB6A-18C0-68FB6D7E6B15}"/>
              </a:ext>
            </a:extLst>
          </p:cNvPr>
          <p:cNvSpPr>
            <a:spLocks noGrp="1"/>
          </p:cNvSpPr>
          <p:nvPr>
            <p:ph type="sldNum" sz="quarter" idx="12"/>
          </p:nvPr>
        </p:nvSpPr>
        <p:spPr/>
        <p:txBody>
          <a:bodyPr/>
          <a:lstStyle/>
          <a:p>
            <a:fld id="{1A33C891-B2ED-40BC-9E9F-45F2CE42BAA2}" type="slidenum">
              <a:rPr lang="ja-JP" altLang="en-US" smtClean="0"/>
              <a:pPr/>
              <a:t>18</a:t>
            </a:fld>
            <a:r>
              <a:rPr lang="en-US" altLang="ja-JP"/>
              <a:t>/17</a:t>
            </a:r>
            <a:endParaRPr kumimoji="1" lang="ja-JP" altLang="en-US" dirty="0"/>
          </a:p>
        </p:txBody>
      </p:sp>
      <p:sp>
        <p:nvSpPr>
          <p:cNvPr id="7" name="フッター プレースホルダー 6">
            <a:extLst>
              <a:ext uri="{FF2B5EF4-FFF2-40B4-BE49-F238E27FC236}">
                <a16:creationId xmlns:a16="http://schemas.microsoft.com/office/drawing/2014/main" id="{0CB285DF-BCEF-63E2-1F52-531DBA689EF7}"/>
              </a:ext>
            </a:extLst>
          </p:cNvPr>
          <p:cNvSpPr>
            <a:spLocks noGrp="1"/>
          </p:cNvSpPr>
          <p:nvPr>
            <p:ph type="ftr" sz="quarter" idx="11"/>
          </p:nvPr>
        </p:nvSpPr>
        <p:spPr/>
        <p:txBody>
          <a:bodyPr/>
          <a:lstStyle/>
          <a:p>
            <a:r>
              <a:rPr kumimoji="1" lang="ja-JP" altLang="en-US"/>
              <a:t>曲線近傍を移動する視点から見えるステレオ自由視点画像の高速生成</a:t>
            </a:r>
          </a:p>
        </p:txBody>
      </p:sp>
    </p:spTree>
    <p:extLst>
      <p:ext uri="{BB962C8B-B14F-4D97-AF65-F5344CB8AC3E}">
        <p14:creationId xmlns:p14="http://schemas.microsoft.com/office/powerpoint/2010/main" val="2649607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7DDE2D-760E-3B03-C6BB-AF94BBF5BA50}"/>
              </a:ext>
            </a:extLst>
          </p:cNvPr>
          <p:cNvSpPr>
            <a:spLocks noGrp="1"/>
          </p:cNvSpPr>
          <p:nvPr>
            <p:ph type="title"/>
          </p:nvPr>
        </p:nvSpPr>
        <p:spPr/>
        <p:txBody>
          <a:bodyPr/>
          <a:lstStyle/>
          <a:p>
            <a:r>
              <a:rPr kumimoji="1" lang="en-US" altLang="ja-JP" dirty="0"/>
              <a:t>Q&amp;A</a:t>
            </a:r>
            <a:endParaRPr kumimoji="1" lang="ja-JP" altLang="en-US" dirty="0"/>
          </a:p>
        </p:txBody>
      </p:sp>
      <p:sp>
        <p:nvSpPr>
          <p:cNvPr id="3" name="コンテンツ プレースホルダー 2">
            <a:extLst>
              <a:ext uri="{FF2B5EF4-FFF2-40B4-BE49-F238E27FC236}">
                <a16:creationId xmlns:a16="http://schemas.microsoft.com/office/drawing/2014/main" id="{F54037E5-264A-7BB4-892D-C6D0CA625413}"/>
              </a:ext>
            </a:extLst>
          </p:cNvPr>
          <p:cNvSpPr>
            <a:spLocks noGrp="1"/>
          </p:cNvSpPr>
          <p:nvPr>
            <p:ph idx="1"/>
          </p:nvPr>
        </p:nvSpPr>
        <p:spPr/>
        <p:txBody>
          <a:bodyPr/>
          <a:lstStyle/>
          <a:p>
            <a:endParaRPr kumimoji="1" lang="ja-JP" altLang="en-US"/>
          </a:p>
        </p:txBody>
      </p:sp>
      <p:sp>
        <p:nvSpPr>
          <p:cNvPr id="5" name="日付プレースホルダー 4">
            <a:extLst>
              <a:ext uri="{FF2B5EF4-FFF2-40B4-BE49-F238E27FC236}">
                <a16:creationId xmlns:a16="http://schemas.microsoft.com/office/drawing/2014/main" id="{3680E31D-B43B-D070-505E-D78F0F62D1CE}"/>
              </a:ext>
            </a:extLst>
          </p:cNvPr>
          <p:cNvSpPr>
            <a:spLocks noGrp="1"/>
          </p:cNvSpPr>
          <p:nvPr>
            <p:ph type="dt" sz="half" idx="10"/>
          </p:nvPr>
        </p:nvSpPr>
        <p:spPr/>
        <p:txBody>
          <a:bodyPr/>
          <a:lstStyle/>
          <a:p>
            <a:r>
              <a:rPr kumimoji="1" lang="en-US" altLang="ja-JP"/>
              <a:t>2024/1/31</a:t>
            </a:r>
            <a:endParaRPr kumimoji="1" lang="ja-JP" altLang="en-US"/>
          </a:p>
        </p:txBody>
      </p:sp>
      <p:sp>
        <p:nvSpPr>
          <p:cNvPr id="7" name="スライド番号プレースホルダー 6">
            <a:extLst>
              <a:ext uri="{FF2B5EF4-FFF2-40B4-BE49-F238E27FC236}">
                <a16:creationId xmlns:a16="http://schemas.microsoft.com/office/drawing/2014/main" id="{5E6D2A12-3E15-C27B-22A0-ACB73E038C8A}"/>
              </a:ext>
            </a:extLst>
          </p:cNvPr>
          <p:cNvSpPr>
            <a:spLocks noGrp="1"/>
          </p:cNvSpPr>
          <p:nvPr>
            <p:ph type="sldNum" sz="quarter" idx="12"/>
          </p:nvPr>
        </p:nvSpPr>
        <p:spPr/>
        <p:txBody>
          <a:bodyPr/>
          <a:lstStyle/>
          <a:p>
            <a:fld id="{1A33C891-B2ED-40BC-9E9F-45F2CE42BAA2}" type="slidenum">
              <a:rPr lang="ja-JP" altLang="en-US" smtClean="0"/>
              <a:pPr/>
              <a:t>19</a:t>
            </a:fld>
            <a:r>
              <a:rPr lang="en-US" altLang="ja-JP"/>
              <a:t>/17</a:t>
            </a:r>
            <a:endParaRPr kumimoji="1" lang="ja-JP" altLang="en-US" dirty="0"/>
          </a:p>
        </p:txBody>
      </p:sp>
      <p:sp>
        <p:nvSpPr>
          <p:cNvPr id="8" name="フッター プレースホルダー 7">
            <a:extLst>
              <a:ext uri="{FF2B5EF4-FFF2-40B4-BE49-F238E27FC236}">
                <a16:creationId xmlns:a16="http://schemas.microsoft.com/office/drawing/2014/main" id="{B498307C-266D-86F6-428B-CC640DB853C1}"/>
              </a:ext>
            </a:extLst>
          </p:cNvPr>
          <p:cNvSpPr>
            <a:spLocks noGrp="1"/>
          </p:cNvSpPr>
          <p:nvPr>
            <p:ph type="ftr" sz="quarter" idx="11"/>
          </p:nvPr>
        </p:nvSpPr>
        <p:spPr/>
        <p:txBody>
          <a:bodyPr/>
          <a:lstStyle/>
          <a:p>
            <a:r>
              <a:rPr kumimoji="1" lang="ja-JP" altLang="en-US"/>
              <a:t>曲線近傍を移動する視点から見えるステレオ自由視点画像の高速生成</a:t>
            </a:r>
          </a:p>
        </p:txBody>
      </p:sp>
    </p:spTree>
    <p:extLst>
      <p:ext uri="{BB962C8B-B14F-4D97-AF65-F5344CB8AC3E}">
        <p14:creationId xmlns:p14="http://schemas.microsoft.com/office/powerpoint/2010/main" val="1183552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D6FEC8-4F65-AE51-5444-CE8E110F3C81}"/>
              </a:ext>
            </a:extLst>
          </p:cNvPr>
          <p:cNvSpPr>
            <a:spLocks noGrp="1"/>
          </p:cNvSpPr>
          <p:nvPr>
            <p:ph type="title"/>
          </p:nvPr>
        </p:nvSpPr>
        <p:spPr/>
        <p:txBody>
          <a:bodyPr/>
          <a:lstStyle/>
          <a:p>
            <a:r>
              <a:rPr lang="ja-JP" altLang="en-US" sz="4400" dirty="0"/>
              <a:t>自由視点画像とは</a:t>
            </a:r>
            <a:endParaRPr kumimoji="1" lang="ja-JP" altLang="en-US" dirty="0"/>
          </a:p>
        </p:txBody>
      </p:sp>
      <p:pic>
        <p:nvPicPr>
          <p:cNvPr id="10" name="Picture 4">
            <a:extLst>
              <a:ext uri="{FF2B5EF4-FFF2-40B4-BE49-F238E27FC236}">
                <a16:creationId xmlns:a16="http://schemas.microsoft.com/office/drawing/2014/main" id="{64099BEC-78E9-C2D9-E4B0-FF6C860481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8611" y="1505011"/>
            <a:ext cx="8814778" cy="2378693"/>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9B7A3B16-37E3-0FAF-5139-DD3E37AAB024}"/>
              </a:ext>
            </a:extLst>
          </p:cNvPr>
          <p:cNvSpPr txBox="1"/>
          <p:nvPr/>
        </p:nvSpPr>
        <p:spPr>
          <a:xfrm>
            <a:off x="1448501" y="4519862"/>
            <a:ext cx="8936821" cy="1200329"/>
          </a:xfrm>
          <a:prstGeom prst="rect">
            <a:avLst/>
          </a:prstGeom>
          <a:noFill/>
        </p:spPr>
        <p:txBody>
          <a:bodyPr wrap="square" rtlCol="0">
            <a:spAutoFit/>
          </a:bodyPr>
          <a:lstStyle/>
          <a:p>
            <a:pPr marL="342900" indent="-342900">
              <a:buFont typeface="Arial" panose="020B0604020202020204" pitchFamily="34" charset="0"/>
              <a:buChar char="•"/>
            </a:pPr>
            <a:r>
              <a:rPr lang="ja-JP" altLang="en-US" sz="2400" dirty="0"/>
              <a:t>自由視点</a:t>
            </a:r>
            <a:r>
              <a:rPr lang="en-US" altLang="ja-JP" sz="2400" dirty="0"/>
              <a:t>:</a:t>
            </a:r>
            <a:r>
              <a:rPr lang="ja-JP" altLang="en-US" sz="2400" dirty="0"/>
              <a:t> 撮影したカメラそのものが提供する視点ではなく，</a:t>
            </a:r>
            <a:endParaRPr lang="en-US" altLang="ja-JP" sz="2400" dirty="0"/>
          </a:p>
          <a:p>
            <a:r>
              <a:rPr lang="en-US" altLang="ja-JP" sz="2400" dirty="0"/>
              <a:t>                    </a:t>
            </a:r>
            <a:r>
              <a:rPr lang="ja-JP" altLang="en-US" sz="2400" dirty="0"/>
              <a:t>ユーザが自由に選択できる視点</a:t>
            </a:r>
            <a:endParaRPr lang="en-US" altLang="ja-JP" sz="2400" dirty="0"/>
          </a:p>
          <a:p>
            <a:pPr marL="342900" indent="-342900">
              <a:buFont typeface="Arial" panose="020B0604020202020204" pitchFamily="34" charset="0"/>
              <a:buChar char="•"/>
            </a:pPr>
            <a:r>
              <a:rPr lang="ja-JP" altLang="en-US" sz="2400" dirty="0"/>
              <a:t>自由視点画像</a:t>
            </a:r>
            <a:r>
              <a:rPr lang="en-US" altLang="ja-JP" sz="2400" dirty="0"/>
              <a:t>(</a:t>
            </a:r>
            <a:r>
              <a:rPr lang="ja-JP" altLang="en-US" sz="2400" dirty="0"/>
              <a:t>映像</a:t>
            </a:r>
            <a:r>
              <a:rPr lang="en-US" altLang="ja-JP" sz="2400" dirty="0"/>
              <a:t>): </a:t>
            </a:r>
            <a:r>
              <a:rPr lang="ja-JP" altLang="en-US" sz="2400" dirty="0"/>
              <a:t>自由視点から見れる画像</a:t>
            </a:r>
            <a:r>
              <a:rPr lang="en-US" altLang="ja-JP" sz="2400" dirty="0"/>
              <a:t>(</a:t>
            </a:r>
            <a:r>
              <a:rPr lang="ja-JP" altLang="en-US" sz="2400" dirty="0"/>
              <a:t>映像</a:t>
            </a:r>
            <a:r>
              <a:rPr lang="en-US" altLang="ja-JP" sz="2400" dirty="0"/>
              <a:t>)</a:t>
            </a:r>
          </a:p>
        </p:txBody>
      </p:sp>
      <p:sp>
        <p:nvSpPr>
          <p:cNvPr id="8" name="テキスト ボックス 7">
            <a:extLst>
              <a:ext uri="{FF2B5EF4-FFF2-40B4-BE49-F238E27FC236}">
                <a16:creationId xmlns:a16="http://schemas.microsoft.com/office/drawing/2014/main" id="{068A8C08-CD61-14BF-A27E-5D60AA148F95}"/>
              </a:ext>
            </a:extLst>
          </p:cNvPr>
          <p:cNvSpPr txBox="1"/>
          <p:nvPr/>
        </p:nvSpPr>
        <p:spPr>
          <a:xfrm>
            <a:off x="4313562" y="6277436"/>
            <a:ext cx="6287299" cy="338554"/>
          </a:xfrm>
          <a:prstGeom prst="rect">
            <a:avLst/>
          </a:prstGeom>
          <a:noFill/>
        </p:spPr>
        <p:txBody>
          <a:bodyPr wrap="none" rtlCol="0">
            <a:spAutoFit/>
          </a:bodyPr>
          <a:lstStyle/>
          <a:p>
            <a:r>
              <a:rPr lang="ja-JP" altLang="en-US" sz="1600" dirty="0"/>
              <a:t>動画出所</a:t>
            </a:r>
            <a:r>
              <a:rPr lang="en-US" altLang="ja-JP" sz="1600" dirty="0"/>
              <a:t>: </a:t>
            </a:r>
            <a:r>
              <a:rPr kumimoji="1" lang="en-US" altLang="ja-JP" sz="1600" dirty="0">
                <a:hlinkClick r:id="rId3"/>
              </a:rPr>
              <a:t>https://github.com/linusmossberg/light-field-renderer</a:t>
            </a:r>
            <a:endParaRPr kumimoji="1" lang="en-US" altLang="ja-JP" sz="1600" dirty="0"/>
          </a:p>
        </p:txBody>
      </p:sp>
      <p:sp>
        <p:nvSpPr>
          <p:cNvPr id="3" name="テキスト ボックス 2">
            <a:extLst>
              <a:ext uri="{FF2B5EF4-FFF2-40B4-BE49-F238E27FC236}">
                <a16:creationId xmlns:a16="http://schemas.microsoft.com/office/drawing/2014/main" id="{B61B4550-96E2-5C16-8F03-1D52EAAA8EEB}"/>
              </a:ext>
            </a:extLst>
          </p:cNvPr>
          <p:cNvSpPr txBox="1"/>
          <p:nvPr/>
        </p:nvSpPr>
        <p:spPr>
          <a:xfrm>
            <a:off x="4313562" y="6510504"/>
            <a:ext cx="6603090" cy="338554"/>
          </a:xfrm>
          <a:prstGeom prst="rect">
            <a:avLst/>
          </a:prstGeom>
          <a:noFill/>
        </p:spPr>
        <p:txBody>
          <a:bodyPr wrap="none" rtlCol="0">
            <a:spAutoFit/>
          </a:bodyPr>
          <a:lstStyle/>
          <a:p>
            <a:r>
              <a:rPr lang="ja-JP" altLang="en-US" sz="1600" dirty="0"/>
              <a:t>出典</a:t>
            </a:r>
            <a:r>
              <a:rPr lang="en-US" altLang="ja-JP" sz="1600" dirty="0"/>
              <a:t>: </a:t>
            </a:r>
            <a:r>
              <a:rPr kumimoji="1" lang="en-US" altLang="ja-JP" sz="1600" dirty="0">
                <a:hlinkClick r:id="rId4"/>
              </a:rPr>
              <a:t>https://www.hitachi.co.jp/rd/glossary/jp_shi/ziyuushiten.html</a:t>
            </a:r>
            <a:r>
              <a:rPr kumimoji="1" lang="en-US" altLang="ja-JP" sz="1600" dirty="0"/>
              <a:t> </a:t>
            </a:r>
          </a:p>
        </p:txBody>
      </p:sp>
      <p:sp>
        <p:nvSpPr>
          <p:cNvPr id="5" name="日付プレースホルダー 4">
            <a:extLst>
              <a:ext uri="{FF2B5EF4-FFF2-40B4-BE49-F238E27FC236}">
                <a16:creationId xmlns:a16="http://schemas.microsoft.com/office/drawing/2014/main" id="{17FB525D-3E89-3119-0F0C-764C213E6021}"/>
              </a:ext>
            </a:extLst>
          </p:cNvPr>
          <p:cNvSpPr>
            <a:spLocks noGrp="1"/>
          </p:cNvSpPr>
          <p:nvPr>
            <p:ph type="dt" sz="half" idx="10"/>
          </p:nvPr>
        </p:nvSpPr>
        <p:spPr/>
        <p:txBody>
          <a:bodyPr/>
          <a:lstStyle/>
          <a:p>
            <a:r>
              <a:rPr kumimoji="1" lang="en-US" altLang="ja-JP"/>
              <a:t>2024/1/31</a:t>
            </a:r>
            <a:endParaRPr kumimoji="1" lang="ja-JP" altLang="en-US"/>
          </a:p>
        </p:txBody>
      </p:sp>
      <p:sp>
        <p:nvSpPr>
          <p:cNvPr id="7" name="スライド番号プレースホルダー 6">
            <a:extLst>
              <a:ext uri="{FF2B5EF4-FFF2-40B4-BE49-F238E27FC236}">
                <a16:creationId xmlns:a16="http://schemas.microsoft.com/office/drawing/2014/main" id="{6E8F196F-3B02-BD75-B003-BC66436DF3B8}"/>
              </a:ext>
            </a:extLst>
          </p:cNvPr>
          <p:cNvSpPr>
            <a:spLocks noGrp="1"/>
          </p:cNvSpPr>
          <p:nvPr>
            <p:ph type="sldNum" sz="quarter" idx="12"/>
          </p:nvPr>
        </p:nvSpPr>
        <p:spPr/>
        <p:txBody>
          <a:bodyPr/>
          <a:lstStyle/>
          <a:p>
            <a:fld id="{1A33C891-B2ED-40BC-9E9F-45F2CE42BAA2}" type="slidenum">
              <a:rPr lang="ja-JP" altLang="en-US" smtClean="0"/>
              <a:pPr/>
              <a:t>2</a:t>
            </a:fld>
            <a:r>
              <a:rPr lang="en-US" altLang="ja-JP"/>
              <a:t>/17</a:t>
            </a:r>
            <a:endParaRPr kumimoji="1" lang="ja-JP" altLang="en-US" dirty="0"/>
          </a:p>
        </p:txBody>
      </p:sp>
    </p:spTree>
    <p:extLst>
      <p:ext uri="{BB962C8B-B14F-4D97-AF65-F5344CB8AC3E}">
        <p14:creationId xmlns:p14="http://schemas.microsoft.com/office/powerpoint/2010/main" val="2449872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729A17-EA5F-7DA5-AF93-5F5CF128E899}"/>
              </a:ext>
            </a:extLst>
          </p:cNvPr>
          <p:cNvSpPr>
            <a:spLocks noGrp="1"/>
          </p:cNvSpPr>
          <p:nvPr>
            <p:ph type="title"/>
          </p:nvPr>
        </p:nvSpPr>
        <p:spPr/>
        <p:txBody>
          <a:bodyPr/>
          <a:lstStyle/>
          <a:p>
            <a:r>
              <a:rPr lang="ja-JP" altLang="en-US" sz="4400" dirty="0"/>
              <a:t>自由視点画像の課題</a:t>
            </a:r>
            <a:r>
              <a:rPr lang="ja-JP" altLang="en-US" dirty="0"/>
              <a:t>点</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AB8BF67B-44BD-AC39-35BC-CF63B15861B6}"/>
                  </a:ext>
                </a:extLst>
              </p:cNvPr>
              <p:cNvSpPr>
                <a:spLocks noGrp="1"/>
              </p:cNvSpPr>
              <p:nvPr>
                <p:ph idx="1"/>
              </p:nvPr>
            </p:nvSpPr>
            <p:spPr>
              <a:xfrm>
                <a:off x="838200" y="1817604"/>
                <a:ext cx="11015444" cy="4351338"/>
              </a:xfrm>
            </p:spPr>
            <p:txBody>
              <a:bodyPr/>
              <a:lstStyle/>
              <a:p>
                <a:r>
                  <a:rPr lang="en-US" altLang="ja-JP" dirty="0"/>
                  <a:t>	                    </a:t>
                </a:r>
                <a:r>
                  <a:rPr lang="ja-JP" altLang="en-US" dirty="0"/>
                  <a:t> の対応付けが難しかった</a:t>
                </a:r>
                <a:endParaRPr lang="en-US" altLang="ja-JP" dirty="0"/>
              </a:p>
              <a:p>
                <a:pPr lvl="1"/>
                <a:r>
                  <a:rPr lang="en-US" altLang="ja-JP" dirty="0" err="1"/>
                  <a:t>NeRF</a:t>
                </a:r>
                <a:r>
                  <a:rPr lang="en-US" altLang="ja-JP" dirty="0"/>
                  <a:t> </a:t>
                </a:r>
                <a:r>
                  <a:rPr lang="ja-JP" altLang="en-US" dirty="0"/>
                  <a:t>という研究は多層パーセプトロン</a:t>
                </a:r>
                <a:r>
                  <a:rPr lang="en-US" altLang="ja-JP" dirty="0"/>
                  <a:t>(</a:t>
                </a:r>
                <a:r>
                  <a:rPr lang="en-US" altLang="ja-JP" b="1" u="sng" dirty="0"/>
                  <a:t>MLP</a:t>
                </a:r>
                <a:r>
                  <a:rPr lang="en-US" altLang="ja-JP" dirty="0"/>
                  <a:t>)</a:t>
                </a:r>
                <a:r>
                  <a:rPr lang="ja-JP" altLang="en-US" dirty="0"/>
                  <a:t>を使って対応付け</a:t>
                </a:r>
                <a14:m>
                  <m:oMath xmlns:m="http://schemas.openxmlformats.org/officeDocument/2006/math">
                    <m:r>
                      <a:rPr lang="ja-JP" altLang="en-US" i="1">
                        <a:latin typeface="Cambria Math" panose="02040503050406030204" pitchFamily="18" charset="0"/>
                      </a:rPr>
                      <m:t>を</m:t>
                    </m:r>
                  </m:oMath>
                </a14:m>
                <a:r>
                  <a:rPr lang="ja-JP" altLang="en-US" dirty="0"/>
                  <a:t>作成</a:t>
                </a:r>
                <a:endParaRPr lang="en-US" altLang="ja-JP" dirty="0"/>
              </a:p>
              <a:p>
                <a:r>
                  <a:rPr lang="ja-JP" altLang="en-US" b="1" dirty="0"/>
                  <a:t>広範囲を愚直に扱う</a:t>
                </a:r>
                <a:r>
                  <a:rPr lang="ja-JP" altLang="en-US" dirty="0"/>
                  <a:t>と</a:t>
                </a:r>
                <a:r>
                  <a:rPr lang="ja-JP" altLang="en-US" b="1" dirty="0"/>
                  <a:t>処理時間</a:t>
                </a:r>
                <a:r>
                  <a:rPr lang="ja-JP" altLang="en-US" dirty="0"/>
                  <a:t>または</a:t>
                </a:r>
                <a:r>
                  <a:rPr lang="ja-JP" altLang="en-US" b="1" dirty="0"/>
                  <a:t>空間計算量</a:t>
                </a:r>
                <a:r>
                  <a:rPr lang="ja-JP" altLang="en-US" dirty="0"/>
                  <a:t>がかかる</a:t>
                </a:r>
                <a:endParaRPr lang="en-US" altLang="ja-JP" dirty="0"/>
              </a:p>
              <a:p>
                <a:pPr lvl="1"/>
                <a:r>
                  <a:rPr lang="ja-JP" altLang="en-US" dirty="0"/>
                  <a:t>初期の研究は狭い範囲と中央展示型視点に注力していた</a:t>
                </a:r>
                <a:endParaRPr lang="en-US" altLang="ja-JP" dirty="0"/>
              </a:p>
              <a:p>
                <a:endParaRPr lang="en-US" altLang="ja-JP" dirty="0"/>
              </a:p>
              <a:p>
                <a:endParaRPr lang="en-US" altLang="ja-JP" dirty="0"/>
              </a:p>
              <a:p>
                <a:endParaRPr lang="en-US" altLang="ja-JP" dirty="0"/>
              </a:p>
              <a:p>
                <a:endParaRPr kumimoji="1" lang="ja-JP" altLang="en-US" dirty="0"/>
              </a:p>
            </p:txBody>
          </p:sp>
        </mc:Choice>
        <mc:Fallback xmlns="">
          <p:sp>
            <p:nvSpPr>
              <p:cNvPr id="3" name="コンテンツ プレースホルダー 2">
                <a:extLst>
                  <a:ext uri="{FF2B5EF4-FFF2-40B4-BE49-F238E27FC236}">
                    <a16:creationId xmlns:a16="http://schemas.microsoft.com/office/drawing/2014/main" id="{AB8BF67B-44BD-AC39-35BC-CF63B15861B6}"/>
                  </a:ext>
                </a:extLst>
              </p:cNvPr>
              <p:cNvSpPr>
                <a:spLocks noGrp="1" noRot="1" noChangeAspect="1" noMove="1" noResize="1" noEditPoints="1" noAdjustHandles="1" noChangeArrowheads="1" noChangeShapeType="1" noTextEdit="1"/>
              </p:cNvSpPr>
              <p:nvPr>
                <p:ph idx="1"/>
              </p:nvPr>
            </p:nvSpPr>
            <p:spPr>
              <a:xfrm>
                <a:off x="838200" y="1817604"/>
                <a:ext cx="11015444" cy="4351338"/>
              </a:xfrm>
              <a:blipFill>
                <a:blip r:embed="rId2"/>
                <a:stretch>
                  <a:fillRect l="-997" t="-2241"/>
                </a:stretch>
              </a:blipFill>
            </p:spPr>
            <p:txBody>
              <a:bodyPr/>
              <a:lstStyle/>
              <a:p>
                <a:r>
                  <a:rPr lang="ja-JP" altLang="en-US">
                    <a:noFill/>
                  </a:rPr>
                  <a:t> </a:t>
                </a:r>
              </a:p>
            </p:txBody>
          </p:sp>
        </mc:Fallback>
      </mc:AlternateContent>
      <p:pic>
        <p:nvPicPr>
          <p:cNvPr id="1028" name="Picture 4" descr="壺のイラスト">
            <a:extLst>
              <a:ext uri="{FF2B5EF4-FFF2-40B4-BE49-F238E27FC236}">
                <a16:creationId xmlns:a16="http://schemas.microsoft.com/office/drawing/2014/main" id="{C70D7DE5-2C53-E702-4E17-74A91767A9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9234" y="4412186"/>
            <a:ext cx="1149978" cy="12073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研究の展示のイラスト">
            <a:extLst>
              <a:ext uri="{FF2B5EF4-FFF2-40B4-BE49-F238E27FC236}">
                <a16:creationId xmlns:a16="http://schemas.microsoft.com/office/drawing/2014/main" id="{60205358-57FD-A93C-FF7B-F32AC06E17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3794" y="3882223"/>
            <a:ext cx="1241662" cy="1677797"/>
          </a:xfrm>
          <a:prstGeom prst="rect">
            <a:avLst/>
          </a:prstGeom>
          <a:noFill/>
          <a:scene3d>
            <a:camera prst="isometricOffAxis2Right"/>
            <a:lightRig rig="threePt" dir="t"/>
          </a:scene3d>
          <a:extLst>
            <a:ext uri="{909E8E84-426E-40DD-AFC4-6F175D3DCCD1}">
              <a14:hiddenFill xmlns:a14="http://schemas.microsoft.com/office/drawing/2010/main">
                <a:solidFill>
                  <a:srgbClr val="FFFFFF"/>
                </a:solidFill>
              </a14:hiddenFill>
            </a:ext>
          </a:extLst>
        </p:spPr>
      </p:pic>
      <p:pic>
        <p:nvPicPr>
          <p:cNvPr id="7" name="Picture 2" descr="研究の展示のイラスト">
            <a:extLst>
              <a:ext uri="{FF2B5EF4-FFF2-40B4-BE49-F238E27FC236}">
                <a16:creationId xmlns:a16="http://schemas.microsoft.com/office/drawing/2014/main" id="{49584C84-369B-C9C3-3E8E-A3C2D089A7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060" y="3882486"/>
            <a:ext cx="1241662" cy="1677797"/>
          </a:xfrm>
          <a:prstGeom prst="rect">
            <a:avLst/>
          </a:prstGeom>
          <a:noFill/>
          <a:scene3d>
            <a:camera prst="isometricOffAxis1Left"/>
            <a:lightRig rig="threePt" dir="t"/>
          </a:scene3d>
          <a:extLst>
            <a:ext uri="{909E8E84-426E-40DD-AFC4-6F175D3DCCD1}">
              <a14:hiddenFill xmlns:a14="http://schemas.microsoft.com/office/drawing/2010/main">
                <a:solidFill>
                  <a:srgbClr val="FFFFFF"/>
                </a:solidFill>
              </a14:hiddenFill>
            </a:ext>
          </a:extLst>
        </p:spPr>
      </p:pic>
      <p:pic>
        <p:nvPicPr>
          <p:cNvPr id="8" name="Picture 2" descr="研究の展示のイラスト">
            <a:extLst>
              <a:ext uri="{FF2B5EF4-FFF2-40B4-BE49-F238E27FC236}">
                <a16:creationId xmlns:a16="http://schemas.microsoft.com/office/drawing/2014/main" id="{AA4B6704-16E5-091B-020E-C113B2F68E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9754" y="3737245"/>
            <a:ext cx="2165895" cy="16162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横から見たマスクを付けた人のイラスト（男性）1">
            <a:extLst>
              <a:ext uri="{FF2B5EF4-FFF2-40B4-BE49-F238E27FC236}">
                <a16:creationId xmlns:a16="http://schemas.microsoft.com/office/drawing/2014/main" id="{68E8FA30-3175-BE83-0371-FF21994611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796" y="4171862"/>
            <a:ext cx="835501" cy="14476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横から見たマスクを付けた人のイラスト（男性）1">
            <a:extLst>
              <a:ext uri="{FF2B5EF4-FFF2-40B4-BE49-F238E27FC236}">
                <a16:creationId xmlns:a16="http://schemas.microsoft.com/office/drawing/2014/main" id="{591A42A4-F546-EAE8-C02A-5523127017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035521" y="4171862"/>
            <a:ext cx="835501" cy="1447650"/>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19BD45AB-B3BF-BA6E-2B65-F192B8C2A7E1}"/>
              </a:ext>
            </a:extLst>
          </p:cNvPr>
          <p:cNvSpPr txBox="1"/>
          <p:nvPr/>
        </p:nvSpPr>
        <p:spPr>
          <a:xfrm>
            <a:off x="1043479" y="5954163"/>
            <a:ext cx="2341487" cy="461665"/>
          </a:xfrm>
          <a:prstGeom prst="rect">
            <a:avLst/>
          </a:prstGeom>
          <a:noFill/>
        </p:spPr>
        <p:txBody>
          <a:bodyPr wrap="square">
            <a:spAutoFit/>
          </a:bodyPr>
          <a:lstStyle/>
          <a:p>
            <a:r>
              <a:rPr lang="ja-JP" altLang="en-US" sz="2400" dirty="0"/>
              <a:t>中央展示型視点</a:t>
            </a:r>
          </a:p>
        </p:txBody>
      </p:sp>
      <p:sp>
        <p:nvSpPr>
          <p:cNvPr id="14" name="テキスト ボックス 13">
            <a:extLst>
              <a:ext uri="{FF2B5EF4-FFF2-40B4-BE49-F238E27FC236}">
                <a16:creationId xmlns:a16="http://schemas.microsoft.com/office/drawing/2014/main" id="{DF84ECF7-D023-C615-E2F2-7BCC88184A29}"/>
              </a:ext>
            </a:extLst>
          </p:cNvPr>
          <p:cNvSpPr txBox="1"/>
          <p:nvPr/>
        </p:nvSpPr>
        <p:spPr>
          <a:xfrm>
            <a:off x="8173889" y="5954163"/>
            <a:ext cx="2974632" cy="461665"/>
          </a:xfrm>
          <a:prstGeom prst="rect">
            <a:avLst/>
          </a:prstGeom>
          <a:noFill/>
        </p:spPr>
        <p:txBody>
          <a:bodyPr wrap="square">
            <a:spAutoFit/>
          </a:bodyPr>
          <a:lstStyle/>
          <a:p>
            <a:r>
              <a:rPr lang="ja-JP" altLang="en-US" sz="2400" dirty="0"/>
              <a:t>複数壁面展示型視点</a:t>
            </a:r>
          </a:p>
        </p:txBody>
      </p:sp>
      <p:pic>
        <p:nvPicPr>
          <p:cNvPr id="15" name="Picture 6" descr="横から見たマスクを付けた人のイラスト（男性）1">
            <a:extLst>
              <a:ext uri="{FF2B5EF4-FFF2-40B4-BE49-F238E27FC236}">
                <a16:creationId xmlns:a16="http://schemas.microsoft.com/office/drawing/2014/main" id="{46E567F7-DABF-030C-121A-7505A8F44D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500986" y="4757189"/>
            <a:ext cx="580786" cy="10063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横から見たマスクを付けた人のイラスト（男性）1">
            <a:extLst>
              <a:ext uri="{FF2B5EF4-FFF2-40B4-BE49-F238E27FC236}">
                <a16:creationId xmlns:a16="http://schemas.microsoft.com/office/drawing/2014/main" id="{68B1A9A0-330D-BB91-BB2A-F703BDF08F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38667" y="4757189"/>
            <a:ext cx="580786" cy="1006312"/>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a:extLst>
              <a:ext uri="{FF2B5EF4-FFF2-40B4-BE49-F238E27FC236}">
                <a16:creationId xmlns:a16="http://schemas.microsoft.com/office/drawing/2014/main" id="{2F29A9A2-2F63-1BD7-E542-44C82EC4BDC4}"/>
              </a:ext>
            </a:extLst>
          </p:cNvPr>
          <p:cNvSpPr txBox="1"/>
          <p:nvPr/>
        </p:nvSpPr>
        <p:spPr>
          <a:xfrm>
            <a:off x="8383303" y="6408340"/>
            <a:ext cx="2666588" cy="369332"/>
          </a:xfrm>
          <a:prstGeom prst="rect">
            <a:avLst/>
          </a:prstGeom>
          <a:noFill/>
        </p:spPr>
        <p:txBody>
          <a:bodyPr wrap="square">
            <a:spAutoFit/>
          </a:bodyPr>
          <a:lstStyle/>
          <a:p>
            <a:r>
              <a:rPr lang="ja-JP" altLang="en-US" dirty="0"/>
              <a:t>引用元</a:t>
            </a:r>
            <a:r>
              <a:rPr lang="en-US" altLang="ja-JP" dirty="0"/>
              <a:t>: </a:t>
            </a:r>
            <a:r>
              <a:rPr lang="en-US" altLang="ja-JP" dirty="0" err="1"/>
              <a:t>Tancik</a:t>
            </a:r>
            <a:r>
              <a:rPr lang="ja-JP" altLang="en-US" dirty="0"/>
              <a:t>ら </a:t>
            </a:r>
            <a:r>
              <a:rPr lang="en-US" altLang="ja-JP" dirty="0"/>
              <a:t>2022</a:t>
            </a:r>
            <a:endParaRPr lang="ja-JP" altLang="en-US" dirty="0"/>
          </a:p>
        </p:txBody>
      </p:sp>
      <p:pic>
        <p:nvPicPr>
          <p:cNvPr id="20" name="Picture 2" descr="研究の展示のイラスト">
            <a:extLst>
              <a:ext uri="{FF2B5EF4-FFF2-40B4-BE49-F238E27FC236}">
                <a16:creationId xmlns:a16="http://schemas.microsoft.com/office/drawing/2014/main" id="{070FF329-06B6-B0C7-66A1-F3F4D436B3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792" y="3671754"/>
            <a:ext cx="2165895" cy="16162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男性の後ろ姿のイラスト（ポーズ）">
            <a:extLst>
              <a:ext uri="{FF2B5EF4-FFF2-40B4-BE49-F238E27FC236}">
                <a16:creationId xmlns:a16="http://schemas.microsoft.com/office/drawing/2014/main" id="{52FB2472-33F3-85BA-8CAF-7C41287EC40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7485"/>
          <a:stretch/>
        </p:blipFill>
        <p:spPr bwMode="auto">
          <a:xfrm>
            <a:off x="5214306" y="4523495"/>
            <a:ext cx="1072865" cy="1207327"/>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a:extLst>
              <a:ext uri="{FF2B5EF4-FFF2-40B4-BE49-F238E27FC236}">
                <a16:creationId xmlns:a16="http://schemas.microsoft.com/office/drawing/2014/main" id="{6B922467-C01D-CD2A-CD3D-504F3932782F}"/>
              </a:ext>
            </a:extLst>
          </p:cNvPr>
          <p:cNvSpPr txBox="1"/>
          <p:nvPr/>
        </p:nvSpPr>
        <p:spPr>
          <a:xfrm>
            <a:off x="4324369" y="5954163"/>
            <a:ext cx="2974633" cy="461665"/>
          </a:xfrm>
          <a:prstGeom prst="rect">
            <a:avLst/>
          </a:prstGeom>
          <a:noFill/>
        </p:spPr>
        <p:txBody>
          <a:bodyPr wrap="square">
            <a:spAutoFit/>
          </a:bodyPr>
          <a:lstStyle/>
          <a:p>
            <a:r>
              <a:rPr lang="ja-JP" altLang="en-US" sz="2400" dirty="0"/>
              <a:t>単一壁面展示型視点</a:t>
            </a:r>
          </a:p>
        </p:txBody>
      </p:sp>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EAF34AFB-3AD0-A71A-055B-8DD5CE3D29AB}"/>
                  </a:ext>
                </a:extLst>
              </p:cNvPr>
              <p:cNvSpPr txBox="1"/>
              <p:nvPr/>
            </p:nvSpPr>
            <p:spPr>
              <a:xfrm>
                <a:off x="1043479" y="1825625"/>
                <a:ext cx="298998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400" i="1">
                          <a:latin typeface="Cambria Math" panose="02040503050406030204" pitchFamily="18" charset="0"/>
                        </a:rPr>
                        <m:t>𝑓</m:t>
                      </m:r>
                      <m:r>
                        <a:rPr lang="en-US" altLang="ja-JP" sz="2400" i="1">
                          <a:latin typeface="Cambria Math" panose="02040503050406030204" pitchFamily="18" charset="0"/>
                        </a:rPr>
                        <m:t>:</m:t>
                      </m:r>
                      <m:d>
                        <m:dPr>
                          <m:ctrlPr>
                            <a:rPr lang="en-US" altLang="ja-JP" sz="2400" i="1" smtClean="0">
                              <a:latin typeface="Cambria Math" panose="02040503050406030204" pitchFamily="18" charset="0"/>
                            </a:rPr>
                          </m:ctrlPr>
                        </m:dPr>
                        <m:e>
                          <m:r>
                            <a:rPr lang="en-US" altLang="ja-JP" sz="2400" i="1" smtClean="0">
                              <a:latin typeface="Cambria Math" panose="02040503050406030204" pitchFamily="18" charset="0"/>
                            </a:rPr>
                            <m:t>𝑥</m:t>
                          </m:r>
                          <m:r>
                            <a:rPr lang="en-US" altLang="ja-JP" sz="2400" i="1" smtClean="0">
                              <a:latin typeface="Cambria Math" panose="02040503050406030204" pitchFamily="18" charset="0"/>
                            </a:rPr>
                            <m:t>,</m:t>
                          </m:r>
                          <m:r>
                            <a:rPr lang="en-US" altLang="ja-JP" sz="2400" i="1" smtClean="0">
                              <a:latin typeface="Cambria Math" panose="02040503050406030204" pitchFamily="18" charset="0"/>
                            </a:rPr>
                            <m:t>𝑦</m:t>
                          </m:r>
                          <m:r>
                            <a:rPr lang="en-US" altLang="ja-JP" sz="2400" i="1" smtClean="0">
                              <a:latin typeface="Cambria Math" panose="02040503050406030204" pitchFamily="18" charset="0"/>
                            </a:rPr>
                            <m:t>,</m:t>
                          </m:r>
                          <m:r>
                            <a:rPr lang="en-US" altLang="ja-JP" sz="2400" i="1" smtClean="0">
                              <a:latin typeface="Cambria Math" panose="02040503050406030204" pitchFamily="18" charset="0"/>
                            </a:rPr>
                            <m:t>𝑧</m:t>
                          </m:r>
                        </m:e>
                      </m:d>
                      <m:r>
                        <a:rPr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m:t>
                      </m:r>
                      <m:r>
                        <a:rPr kumimoji="1" lang="en-US" altLang="ja-JP" sz="2400" b="0" i="1" smtClean="0">
                          <a:solidFill>
                            <a:srgbClr val="FF0000"/>
                          </a:solidFill>
                          <a:latin typeface="Cambria Math" panose="02040503050406030204" pitchFamily="18" charset="0"/>
                        </a:rPr>
                        <m:t>𝑅</m:t>
                      </m:r>
                      <m:r>
                        <a:rPr kumimoji="1" lang="en-US" altLang="ja-JP" sz="2400" b="0" i="1" smtClean="0">
                          <a:latin typeface="Cambria Math" panose="02040503050406030204" pitchFamily="18" charset="0"/>
                        </a:rPr>
                        <m:t>,</m:t>
                      </m:r>
                      <m:r>
                        <a:rPr kumimoji="1" lang="en-US" altLang="ja-JP" sz="2400" b="0" i="1" smtClean="0">
                          <a:solidFill>
                            <a:srgbClr val="00B050"/>
                          </a:solidFill>
                          <a:latin typeface="Cambria Math" panose="02040503050406030204" pitchFamily="18" charset="0"/>
                        </a:rPr>
                        <m:t>𝐺</m:t>
                      </m:r>
                      <m:r>
                        <a:rPr kumimoji="1" lang="en-US" altLang="ja-JP" sz="2400" b="0" i="1" smtClean="0">
                          <a:latin typeface="Cambria Math" panose="02040503050406030204" pitchFamily="18" charset="0"/>
                        </a:rPr>
                        <m:t>,</m:t>
                      </m:r>
                      <m:r>
                        <a:rPr kumimoji="1" lang="en-US" altLang="ja-JP" sz="2400" b="0" i="1" smtClean="0">
                          <a:solidFill>
                            <a:srgbClr val="0070C0"/>
                          </a:solidFill>
                          <a:latin typeface="Cambria Math" panose="02040503050406030204" pitchFamily="18" charset="0"/>
                        </a:rPr>
                        <m:t>𝐵</m:t>
                      </m:r>
                      <m:r>
                        <a:rPr kumimoji="1" lang="en-US" altLang="ja-JP" sz="2400" b="0" i="1" smtClean="0">
                          <a:latin typeface="Cambria Math" panose="02040503050406030204" pitchFamily="18" charset="0"/>
                        </a:rPr>
                        <m:t>)</m:t>
                      </m:r>
                    </m:oMath>
                  </m:oMathPara>
                </a14:m>
                <a:endParaRPr kumimoji="1" lang="ja-JP" altLang="en-US" sz="2400" dirty="0"/>
              </a:p>
            </p:txBody>
          </p:sp>
        </mc:Choice>
        <mc:Fallback xmlns="">
          <p:sp>
            <p:nvSpPr>
              <p:cNvPr id="10" name="テキスト ボックス 9">
                <a:extLst>
                  <a:ext uri="{FF2B5EF4-FFF2-40B4-BE49-F238E27FC236}">
                    <a16:creationId xmlns:a16="http://schemas.microsoft.com/office/drawing/2014/main" id="{EAF34AFB-3AD0-A71A-055B-8DD5CE3D29AB}"/>
                  </a:ext>
                </a:extLst>
              </p:cNvPr>
              <p:cNvSpPr txBox="1">
                <a:spLocks noRot="1" noChangeAspect="1" noMove="1" noResize="1" noEditPoints="1" noAdjustHandles="1" noChangeArrowheads="1" noChangeShapeType="1" noTextEdit="1"/>
              </p:cNvSpPr>
              <p:nvPr/>
            </p:nvSpPr>
            <p:spPr>
              <a:xfrm>
                <a:off x="1043479" y="1825625"/>
                <a:ext cx="2989986" cy="369332"/>
              </a:xfrm>
              <a:prstGeom prst="rect">
                <a:avLst/>
              </a:prstGeom>
              <a:blipFill>
                <a:blip r:embed="rId7"/>
                <a:stretch>
                  <a:fillRect l="-1629" t="-1639" r="-1833" b="-32787"/>
                </a:stretch>
              </a:blipFill>
            </p:spPr>
            <p:txBody>
              <a:bodyPr/>
              <a:lstStyle/>
              <a:p>
                <a:r>
                  <a:rPr lang="ja-JP" altLang="en-US">
                    <a:noFill/>
                  </a:rPr>
                  <a:t> </a:t>
                </a:r>
              </a:p>
            </p:txBody>
          </p:sp>
        </mc:Fallback>
      </mc:AlternateContent>
      <p:sp>
        <p:nvSpPr>
          <p:cNvPr id="5" name="日付プレースホルダー 4">
            <a:extLst>
              <a:ext uri="{FF2B5EF4-FFF2-40B4-BE49-F238E27FC236}">
                <a16:creationId xmlns:a16="http://schemas.microsoft.com/office/drawing/2014/main" id="{3E24C521-85F8-0436-F0ED-856D84783C08}"/>
              </a:ext>
            </a:extLst>
          </p:cNvPr>
          <p:cNvSpPr>
            <a:spLocks noGrp="1"/>
          </p:cNvSpPr>
          <p:nvPr>
            <p:ph type="dt" sz="half" idx="10"/>
          </p:nvPr>
        </p:nvSpPr>
        <p:spPr/>
        <p:txBody>
          <a:bodyPr/>
          <a:lstStyle/>
          <a:p>
            <a:r>
              <a:rPr kumimoji="1" lang="en-US" altLang="ja-JP"/>
              <a:t>2024/1/31</a:t>
            </a:r>
            <a:endParaRPr kumimoji="1" lang="ja-JP" altLang="en-US"/>
          </a:p>
        </p:txBody>
      </p:sp>
      <p:sp>
        <p:nvSpPr>
          <p:cNvPr id="12" name="スライド番号プレースホルダー 11">
            <a:extLst>
              <a:ext uri="{FF2B5EF4-FFF2-40B4-BE49-F238E27FC236}">
                <a16:creationId xmlns:a16="http://schemas.microsoft.com/office/drawing/2014/main" id="{2D8F10C0-709A-1786-5C88-2E10CD35B9BB}"/>
              </a:ext>
            </a:extLst>
          </p:cNvPr>
          <p:cNvSpPr>
            <a:spLocks noGrp="1"/>
          </p:cNvSpPr>
          <p:nvPr>
            <p:ph type="sldNum" sz="quarter" idx="12"/>
          </p:nvPr>
        </p:nvSpPr>
        <p:spPr/>
        <p:txBody>
          <a:bodyPr/>
          <a:lstStyle/>
          <a:p>
            <a:fld id="{1A33C891-B2ED-40BC-9E9F-45F2CE42BAA2}" type="slidenum">
              <a:rPr lang="ja-JP" altLang="en-US" smtClean="0"/>
              <a:pPr/>
              <a:t>20</a:t>
            </a:fld>
            <a:r>
              <a:rPr lang="en-US" altLang="ja-JP"/>
              <a:t>/17</a:t>
            </a:r>
            <a:endParaRPr kumimoji="1" lang="ja-JP" altLang="en-US" dirty="0"/>
          </a:p>
        </p:txBody>
      </p:sp>
      <p:sp>
        <p:nvSpPr>
          <p:cNvPr id="17" name="フッター プレースホルダー 16">
            <a:extLst>
              <a:ext uri="{FF2B5EF4-FFF2-40B4-BE49-F238E27FC236}">
                <a16:creationId xmlns:a16="http://schemas.microsoft.com/office/drawing/2014/main" id="{79A6EE1D-7531-BC74-7D8B-ED9060EF6E6A}"/>
              </a:ext>
            </a:extLst>
          </p:cNvPr>
          <p:cNvSpPr>
            <a:spLocks noGrp="1"/>
          </p:cNvSpPr>
          <p:nvPr>
            <p:ph type="ftr" sz="quarter" idx="11"/>
          </p:nvPr>
        </p:nvSpPr>
        <p:spPr/>
        <p:txBody>
          <a:bodyPr/>
          <a:lstStyle/>
          <a:p>
            <a:r>
              <a:rPr kumimoji="1" lang="ja-JP" altLang="en-US"/>
              <a:t>曲線近傍を移動する視点から見えるステレオ自由視点画像の高速生成</a:t>
            </a:r>
          </a:p>
        </p:txBody>
      </p:sp>
    </p:spTree>
    <p:extLst>
      <p:ext uri="{BB962C8B-B14F-4D97-AF65-F5344CB8AC3E}">
        <p14:creationId xmlns:p14="http://schemas.microsoft.com/office/powerpoint/2010/main" val="3248107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861930-156D-FA76-82BF-37C163BA1B1B}"/>
              </a:ext>
            </a:extLst>
          </p:cNvPr>
          <p:cNvSpPr>
            <a:spLocks noGrp="1"/>
          </p:cNvSpPr>
          <p:nvPr>
            <p:ph type="title"/>
          </p:nvPr>
        </p:nvSpPr>
        <p:spPr/>
        <p:txBody>
          <a:bodyPr/>
          <a:lstStyle/>
          <a:p>
            <a:r>
              <a:rPr kumimoji="1" lang="ja-JP" altLang="en-US" dirty="0"/>
              <a:t>関連研究</a:t>
            </a:r>
            <a:r>
              <a:rPr kumimoji="1" lang="ja-JP" altLang="en-US"/>
              <a:t>の課題</a:t>
            </a:r>
            <a:r>
              <a:rPr lang="ja-JP" altLang="en-US"/>
              <a:t>点</a:t>
            </a:r>
            <a:endParaRPr kumimoji="1" lang="ja-JP" altLang="en-US" dirty="0"/>
          </a:p>
        </p:txBody>
      </p:sp>
      <p:sp>
        <p:nvSpPr>
          <p:cNvPr id="3" name="コンテンツ プレースホルダー 2">
            <a:extLst>
              <a:ext uri="{FF2B5EF4-FFF2-40B4-BE49-F238E27FC236}">
                <a16:creationId xmlns:a16="http://schemas.microsoft.com/office/drawing/2014/main" id="{898601D9-295A-7DBD-CD42-1308322EA86F}"/>
              </a:ext>
            </a:extLst>
          </p:cNvPr>
          <p:cNvSpPr>
            <a:spLocks noGrp="1"/>
          </p:cNvSpPr>
          <p:nvPr>
            <p:ph idx="1"/>
          </p:nvPr>
        </p:nvSpPr>
        <p:spPr>
          <a:xfrm>
            <a:off x="838199" y="1825625"/>
            <a:ext cx="10856495" cy="4351338"/>
          </a:xfrm>
        </p:spPr>
        <p:txBody>
          <a:bodyPr/>
          <a:lstStyle/>
          <a:p>
            <a:endParaRPr kumimoji="1" lang="en-US" altLang="ja-JP" dirty="0"/>
          </a:p>
          <a:p>
            <a:endParaRPr lang="en-US" altLang="ja-JP" dirty="0"/>
          </a:p>
          <a:p>
            <a:endParaRPr lang="en-US" altLang="ja-JP" dirty="0"/>
          </a:p>
          <a:p>
            <a:endParaRPr lang="en-US" altLang="ja-JP" dirty="0"/>
          </a:p>
          <a:p>
            <a:endParaRPr lang="en-US" altLang="ja-JP" dirty="0"/>
          </a:p>
          <a:p>
            <a:endParaRPr lang="en-US" altLang="ja-JP" dirty="0"/>
          </a:p>
          <a:p>
            <a:r>
              <a:rPr lang="ja-JP" altLang="en-US" dirty="0"/>
              <a:t>シーンデコンポジションの分割方法について</a:t>
            </a:r>
            <a:endParaRPr lang="en-US" altLang="ja-JP" dirty="0"/>
          </a:p>
          <a:p>
            <a:pPr lvl="1"/>
            <a:r>
              <a:rPr kumimoji="1" lang="en-US" altLang="ja-JP" dirty="0"/>
              <a:t>Mega-</a:t>
            </a:r>
            <a:r>
              <a:rPr kumimoji="1" lang="en-US" altLang="ja-JP" dirty="0" err="1"/>
              <a:t>NeRF</a:t>
            </a:r>
            <a:r>
              <a:rPr lang="en-US" altLang="ja-JP" dirty="0"/>
              <a:t>, Block-</a:t>
            </a:r>
            <a:r>
              <a:rPr lang="en-US" altLang="ja-JP" dirty="0" err="1"/>
              <a:t>NeRF</a:t>
            </a:r>
            <a:r>
              <a:rPr lang="en-US" altLang="ja-JP" dirty="0"/>
              <a:t>: </a:t>
            </a:r>
            <a:r>
              <a:rPr lang="ja-JP" altLang="en-US" dirty="0"/>
              <a:t>人間が恣意的に配置</a:t>
            </a:r>
            <a:endParaRPr lang="en-US" altLang="ja-JP" dirty="0"/>
          </a:p>
          <a:p>
            <a:pPr lvl="1"/>
            <a:r>
              <a:rPr lang="en-US" altLang="ja-JP" dirty="0"/>
              <a:t>Switch-</a:t>
            </a:r>
            <a:r>
              <a:rPr lang="en-US" altLang="ja-JP" dirty="0" err="1"/>
              <a:t>NeRF</a:t>
            </a:r>
            <a:r>
              <a:rPr lang="en-US" altLang="ja-JP" dirty="0"/>
              <a:t>:</a:t>
            </a:r>
            <a:r>
              <a:rPr lang="ja-JP" altLang="en-US" dirty="0"/>
              <a:t> ニューラルネットが配置</a:t>
            </a:r>
            <a:r>
              <a:rPr lang="en-US" altLang="ja-JP" dirty="0"/>
              <a:t>(</a:t>
            </a:r>
            <a:r>
              <a:rPr lang="ja-JP" altLang="en-US" dirty="0"/>
              <a:t>非確定的</a:t>
            </a:r>
            <a:r>
              <a:rPr lang="en-US" altLang="ja-JP" dirty="0"/>
              <a:t>&amp;</a:t>
            </a:r>
            <a:r>
              <a:rPr lang="ja-JP" altLang="en-US" dirty="0"/>
              <a:t>学習時間が掛かる</a:t>
            </a:r>
            <a:r>
              <a:rPr lang="en-US" altLang="ja-JP" dirty="0"/>
              <a:t>)</a:t>
            </a:r>
          </a:p>
        </p:txBody>
      </p:sp>
      <p:graphicFrame>
        <p:nvGraphicFramePr>
          <p:cNvPr id="4" name="表 3">
            <a:extLst>
              <a:ext uri="{FF2B5EF4-FFF2-40B4-BE49-F238E27FC236}">
                <a16:creationId xmlns:a16="http://schemas.microsoft.com/office/drawing/2014/main" id="{5AFB5AE9-B544-76A1-1440-3D2F0856E0A5}"/>
              </a:ext>
            </a:extLst>
          </p:cNvPr>
          <p:cNvGraphicFramePr>
            <a:graphicFrameLocks noGrp="1"/>
          </p:cNvGraphicFramePr>
          <p:nvPr/>
        </p:nvGraphicFramePr>
        <p:xfrm>
          <a:off x="2891922" y="2002716"/>
          <a:ext cx="6408156" cy="2225040"/>
        </p:xfrm>
        <a:graphic>
          <a:graphicData uri="http://schemas.openxmlformats.org/drawingml/2006/table">
            <a:tbl>
              <a:tblPr firstRow="1" bandRow="1">
                <a:tableStyleId>{5C22544A-7EE6-4342-B048-85BDC9FD1C3A}</a:tableStyleId>
              </a:tblPr>
              <a:tblGrid>
                <a:gridCol w="1602039">
                  <a:extLst>
                    <a:ext uri="{9D8B030D-6E8A-4147-A177-3AD203B41FA5}">
                      <a16:colId xmlns:a16="http://schemas.microsoft.com/office/drawing/2014/main" val="852665800"/>
                    </a:ext>
                  </a:extLst>
                </a:gridCol>
                <a:gridCol w="1602039">
                  <a:extLst>
                    <a:ext uri="{9D8B030D-6E8A-4147-A177-3AD203B41FA5}">
                      <a16:colId xmlns:a16="http://schemas.microsoft.com/office/drawing/2014/main" val="325190518"/>
                    </a:ext>
                  </a:extLst>
                </a:gridCol>
                <a:gridCol w="1602039">
                  <a:extLst>
                    <a:ext uri="{9D8B030D-6E8A-4147-A177-3AD203B41FA5}">
                      <a16:colId xmlns:a16="http://schemas.microsoft.com/office/drawing/2014/main" val="3355219432"/>
                    </a:ext>
                  </a:extLst>
                </a:gridCol>
                <a:gridCol w="1602039">
                  <a:extLst>
                    <a:ext uri="{9D8B030D-6E8A-4147-A177-3AD203B41FA5}">
                      <a16:colId xmlns:a16="http://schemas.microsoft.com/office/drawing/2014/main" val="3677562953"/>
                    </a:ext>
                  </a:extLst>
                </a:gridCol>
              </a:tblGrid>
              <a:tr h="370840">
                <a:tc>
                  <a:txBody>
                    <a:bodyPr/>
                    <a:lstStyle/>
                    <a:p>
                      <a:r>
                        <a:rPr kumimoji="1" lang="ja-JP" altLang="en-US" dirty="0"/>
                        <a:t>関連研究</a:t>
                      </a:r>
                    </a:p>
                  </a:txBody>
                  <a:tcPr/>
                </a:tc>
                <a:tc>
                  <a:txBody>
                    <a:bodyPr/>
                    <a:lstStyle/>
                    <a:p>
                      <a:pPr algn="ctr"/>
                      <a:r>
                        <a:rPr kumimoji="1" lang="ja-JP" altLang="en-US" dirty="0"/>
                        <a:t>広範囲</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dirty="0"/>
                        <a:t>高速生成</a:t>
                      </a:r>
                    </a:p>
                  </a:txBody>
                  <a:tcPr/>
                </a:tc>
                <a:tc>
                  <a:txBody>
                    <a:bodyPr/>
                    <a:lstStyle/>
                    <a:p>
                      <a:pPr algn="ctr"/>
                      <a:r>
                        <a:rPr kumimoji="1" lang="ja-JP" altLang="en-US" dirty="0"/>
                        <a:t>ステレオ画像</a:t>
                      </a:r>
                    </a:p>
                  </a:txBody>
                  <a:tcPr/>
                </a:tc>
                <a:extLst>
                  <a:ext uri="{0D108BD9-81ED-4DB2-BD59-A6C34878D82A}">
                    <a16:rowId xmlns:a16="http://schemas.microsoft.com/office/drawing/2014/main" val="1873674422"/>
                  </a:ext>
                </a:extLst>
              </a:tr>
              <a:tr h="370840">
                <a:tc>
                  <a:txBody>
                    <a:bodyPr/>
                    <a:lstStyle/>
                    <a:p>
                      <a:r>
                        <a:rPr kumimoji="1" lang="en-US" altLang="ja-JP" dirty="0"/>
                        <a:t>Mega-</a:t>
                      </a:r>
                      <a:r>
                        <a:rPr kumimoji="1" lang="en-US" altLang="ja-JP" dirty="0" err="1"/>
                        <a:t>NeRF</a:t>
                      </a:r>
                      <a:endParaRPr kumimoji="1" lang="ja-JP" altLang="en-US" dirty="0"/>
                    </a:p>
                  </a:txBody>
                  <a:tcPr/>
                </a:tc>
                <a:tc>
                  <a:txBody>
                    <a:bodyPr/>
                    <a:lstStyle/>
                    <a:p>
                      <a:pPr algn="ctr"/>
                      <a:r>
                        <a:rPr kumimoji="1" lang="en-US" altLang="ja-JP" dirty="0"/>
                        <a:t>YES</a:t>
                      </a:r>
                      <a:endParaRPr kumimoji="1" lang="ja-JP" altLang="en-US" dirty="0"/>
                    </a:p>
                  </a:txBody>
                  <a:tcPr/>
                </a:tc>
                <a:tc>
                  <a:txBody>
                    <a:bodyPr/>
                    <a:lstStyle/>
                    <a:p>
                      <a:pPr algn="ctr"/>
                      <a:r>
                        <a:rPr kumimoji="1" lang="en-US" altLang="ja-JP" dirty="0"/>
                        <a:t>NO</a:t>
                      </a:r>
                      <a:endParaRPr kumimoji="1" lang="ja-JP" altLang="en-US" dirty="0"/>
                    </a:p>
                  </a:txBody>
                  <a:tcPr/>
                </a:tc>
                <a:tc>
                  <a:txBody>
                    <a:bodyPr/>
                    <a:lstStyle/>
                    <a:p>
                      <a:pPr algn="ctr"/>
                      <a:r>
                        <a:rPr kumimoji="1" lang="en-US" altLang="ja-JP" dirty="0"/>
                        <a:t>NO</a:t>
                      </a:r>
                      <a:endParaRPr kumimoji="1" lang="ja-JP" altLang="en-US" dirty="0"/>
                    </a:p>
                  </a:txBody>
                  <a:tcPr/>
                </a:tc>
                <a:extLst>
                  <a:ext uri="{0D108BD9-81ED-4DB2-BD59-A6C34878D82A}">
                    <a16:rowId xmlns:a16="http://schemas.microsoft.com/office/drawing/2014/main" val="2892432283"/>
                  </a:ext>
                </a:extLst>
              </a:tr>
              <a:tr h="370840">
                <a:tc>
                  <a:txBody>
                    <a:bodyPr/>
                    <a:lstStyle/>
                    <a:p>
                      <a:r>
                        <a:rPr kumimoji="1" lang="en-US" altLang="ja-JP" dirty="0"/>
                        <a:t>Block-</a:t>
                      </a:r>
                      <a:r>
                        <a:rPr kumimoji="1" lang="en-US" altLang="ja-JP" dirty="0" err="1"/>
                        <a:t>NeRF</a:t>
                      </a:r>
                      <a:endParaRPr kumimoji="1" lang="ja-JP" altLang="en-US" dirty="0"/>
                    </a:p>
                  </a:txBody>
                  <a:tcPr/>
                </a:tc>
                <a:tc>
                  <a:txBody>
                    <a:bodyPr/>
                    <a:lstStyle/>
                    <a:p>
                      <a:pPr algn="ctr"/>
                      <a:r>
                        <a:rPr kumimoji="1" lang="en-US" altLang="ja-JP" dirty="0"/>
                        <a:t>YES</a:t>
                      </a:r>
                      <a:endParaRPr kumimoji="1" lang="ja-JP" altLang="en-US" dirty="0"/>
                    </a:p>
                  </a:txBody>
                  <a:tcPr/>
                </a:tc>
                <a:tc>
                  <a:txBody>
                    <a:bodyPr/>
                    <a:lstStyle/>
                    <a:p>
                      <a:pPr algn="ctr"/>
                      <a:r>
                        <a:rPr kumimoji="1" lang="en-US" altLang="ja-JP" dirty="0"/>
                        <a:t>NO</a:t>
                      </a:r>
                      <a:endParaRPr kumimoji="1" lang="ja-JP" altLang="en-US" dirty="0"/>
                    </a:p>
                  </a:txBody>
                  <a:tcPr/>
                </a:tc>
                <a:tc>
                  <a:txBody>
                    <a:bodyPr/>
                    <a:lstStyle/>
                    <a:p>
                      <a:pPr algn="ctr"/>
                      <a:r>
                        <a:rPr kumimoji="1" lang="en-US" altLang="ja-JP" dirty="0"/>
                        <a:t>NO</a:t>
                      </a:r>
                      <a:endParaRPr kumimoji="1" lang="ja-JP" altLang="en-US" dirty="0"/>
                    </a:p>
                  </a:txBody>
                  <a:tcPr/>
                </a:tc>
                <a:extLst>
                  <a:ext uri="{0D108BD9-81ED-4DB2-BD59-A6C34878D82A}">
                    <a16:rowId xmlns:a16="http://schemas.microsoft.com/office/drawing/2014/main" val="1786340600"/>
                  </a:ext>
                </a:extLst>
              </a:tr>
              <a:tr h="370840">
                <a:tc>
                  <a:txBody>
                    <a:bodyPr/>
                    <a:lstStyle/>
                    <a:p>
                      <a:r>
                        <a:rPr kumimoji="1" lang="en-US" altLang="ja-JP" dirty="0"/>
                        <a:t>Switch-</a:t>
                      </a:r>
                      <a:r>
                        <a:rPr kumimoji="1" lang="en-US" altLang="ja-JP" dirty="0" err="1"/>
                        <a:t>NeRF</a:t>
                      </a:r>
                      <a:endParaRPr kumimoji="1" lang="ja-JP" altLang="en-US" dirty="0"/>
                    </a:p>
                  </a:txBody>
                  <a:tcPr/>
                </a:tc>
                <a:tc>
                  <a:txBody>
                    <a:bodyPr/>
                    <a:lstStyle/>
                    <a:p>
                      <a:pPr algn="ctr"/>
                      <a:r>
                        <a:rPr kumimoji="1" lang="en-US" altLang="ja-JP" dirty="0"/>
                        <a:t>YES</a:t>
                      </a:r>
                      <a:endParaRPr kumimoji="1" lang="ja-JP" altLang="en-US" dirty="0"/>
                    </a:p>
                  </a:txBody>
                  <a:tcPr/>
                </a:tc>
                <a:tc>
                  <a:txBody>
                    <a:bodyPr/>
                    <a:lstStyle/>
                    <a:p>
                      <a:pPr algn="ctr"/>
                      <a:r>
                        <a:rPr kumimoji="1" lang="en-US" altLang="ja-JP" dirty="0"/>
                        <a:t>NO</a:t>
                      </a:r>
                      <a:endParaRPr kumimoji="1" lang="ja-JP" altLang="en-US" dirty="0"/>
                    </a:p>
                  </a:txBody>
                  <a:tcPr/>
                </a:tc>
                <a:tc>
                  <a:txBody>
                    <a:bodyPr/>
                    <a:lstStyle/>
                    <a:p>
                      <a:pPr algn="ctr"/>
                      <a:r>
                        <a:rPr kumimoji="1" lang="en-US" altLang="ja-JP" dirty="0"/>
                        <a:t>NO</a:t>
                      </a:r>
                      <a:endParaRPr kumimoji="1" lang="ja-JP" altLang="en-US" dirty="0"/>
                    </a:p>
                  </a:txBody>
                  <a:tcPr/>
                </a:tc>
                <a:extLst>
                  <a:ext uri="{0D108BD9-81ED-4DB2-BD59-A6C34878D82A}">
                    <a16:rowId xmlns:a16="http://schemas.microsoft.com/office/drawing/2014/main" val="896498844"/>
                  </a:ext>
                </a:extLst>
              </a:tr>
              <a:tr h="370840">
                <a:tc>
                  <a:txBody>
                    <a:bodyPr/>
                    <a:lstStyle/>
                    <a:p>
                      <a:r>
                        <a:rPr kumimoji="1" lang="en-US" altLang="ja-JP" dirty="0" err="1"/>
                        <a:t>FoV-NeRF</a:t>
                      </a:r>
                      <a:endParaRPr kumimoji="1" lang="ja-JP" altLang="en-US" dirty="0"/>
                    </a:p>
                  </a:txBody>
                  <a:tcPr/>
                </a:tc>
                <a:tc>
                  <a:txBody>
                    <a:bodyPr/>
                    <a:lstStyle/>
                    <a:p>
                      <a:pPr algn="ctr"/>
                      <a:r>
                        <a:rPr kumimoji="1" lang="en-US" altLang="ja-JP" dirty="0"/>
                        <a:t>NO</a:t>
                      </a:r>
                      <a:endParaRPr kumimoji="1" lang="ja-JP" altLang="en-US" dirty="0"/>
                    </a:p>
                  </a:txBody>
                  <a:tcPr/>
                </a:tc>
                <a:tc>
                  <a:txBody>
                    <a:bodyPr/>
                    <a:lstStyle/>
                    <a:p>
                      <a:pPr algn="ctr"/>
                      <a:r>
                        <a:rPr kumimoji="1" lang="en-US" altLang="ja-JP" dirty="0"/>
                        <a:t>YES</a:t>
                      </a:r>
                      <a:endParaRPr kumimoji="1" lang="ja-JP" altLang="en-US" dirty="0"/>
                    </a:p>
                  </a:txBody>
                  <a:tcPr/>
                </a:tc>
                <a:tc>
                  <a:txBody>
                    <a:bodyPr/>
                    <a:lstStyle/>
                    <a:p>
                      <a:pPr algn="ctr"/>
                      <a:r>
                        <a:rPr kumimoji="1" lang="en-US" altLang="ja-JP" dirty="0"/>
                        <a:t>YES</a:t>
                      </a:r>
                      <a:endParaRPr kumimoji="1" lang="ja-JP" altLang="en-US" dirty="0"/>
                    </a:p>
                  </a:txBody>
                  <a:tcPr/>
                </a:tc>
                <a:extLst>
                  <a:ext uri="{0D108BD9-81ED-4DB2-BD59-A6C34878D82A}">
                    <a16:rowId xmlns:a16="http://schemas.microsoft.com/office/drawing/2014/main" val="57257047"/>
                  </a:ext>
                </a:extLst>
              </a:tr>
              <a:tr h="370840">
                <a:tc>
                  <a:txBody>
                    <a:bodyPr/>
                    <a:lstStyle/>
                    <a:p>
                      <a:r>
                        <a:rPr kumimoji="1" lang="ja-JP" altLang="en-US" dirty="0"/>
                        <a:t>提案手法</a:t>
                      </a:r>
                    </a:p>
                  </a:txBody>
                  <a:tcPr/>
                </a:tc>
                <a:tc>
                  <a:txBody>
                    <a:bodyPr/>
                    <a:lstStyle/>
                    <a:p>
                      <a:pPr algn="ctr"/>
                      <a:r>
                        <a:rPr kumimoji="1" lang="en-US" altLang="ja-JP" dirty="0"/>
                        <a:t>YES</a:t>
                      </a:r>
                      <a:endParaRPr kumimoji="1" lang="ja-JP" altLang="en-US" dirty="0"/>
                    </a:p>
                  </a:txBody>
                  <a:tcPr/>
                </a:tc>
                <a:tc>
                  <a:txBody>
                    <a:bodyPr/>
                    <a:lstStyle/>
                    <a:p>
                      <a:pPr algn="ctr"/>
                      <a:r>
                        <a:rPr kumimoji="1" lang="en-US" altLang="ja-JP" dirty="0"/>
                        <a:t>YES</a:t>
                      </a:r>
                      <a:endParaRPr kumimoji="1" lang="ja-JP" altLang="en-US" dirty="0"/>
                    </a:p>
                  </a:txBody>
                  <a:tcPr/>
                </a:tc>
                <a:tc>
                  <a:txBody>
                    <a:bodyPr/>
                    <a:lstStyle/>
                    <a:p>
                      <a:pPr algn="ctr"/>
                      <a:r>
                        <a:rPr kumimoji="1" lang="en-US" altLang="ja-JP" dirty="0"/>
                        <a:t>YES</a:t>
                      </a:r>
                      <a:endParaRPr kumimoji="1" lang="ja-JP" altLang="en-US" dirty="0"/>
                    </a:p>
                  </a:txBody>
                  <a:tcPr/>
                </a:tc>
                <a:extLst>
                  <a:ext uri="{0D108BD9-81ED-4DB2-BD59-A6C34878D82A}">
                    <a16:rowId xmlns:a16="http://schemas.microsoft.com/office/drawing/2014/main" val="4243634693"/>
                  </a:ext>
                </a:extLst>
              </a:tr>
            </a:tbl>
          </a:graphicData>
        </a:graphic>
      </p:graphicFrame>
      <p:sp>
        <p:nvSpPr>
          <p:cNvPr id="6" name="日付プレースホルダー 5">
            <a:extLst>
              <a:ext uri="{FF2B5EF4-FFF2-40B4-BE49-F238E27FC236}">
                <a16:creationId xmlns:a16="http://schemas.microsoft.com/office/drawing/2014/main" id="{FA3662C2-12FA-782B-FD48-D7ADACAD1946}"/>
              </a:ext>
            </a:extLst>
          </p:cNvPr>
          <p:cNvSpPr>
            <a:spLocks noGrp="1"/>
          </p:cNvSpPr>
          <p:nvPr>
            <p:ph type="dt" sz="half" idx="10"/>
          </p:nvPr>
        </p:nvSpPr>
        <p:spPr/>
        <p:txBody>
          <a:bodyPr/>
          <a:lstStyle/>
          <a:p>
            <a:r>
              <a:rPr kumimoji="1" lang="en-US" altLang="ja-JP"/>
              <a:t>2024/1/31</a:t>
            </a:r>
            <a:endParaRPr kumimoji="1" lang="ja-JP" altLang="en-US"/>
          </a:p>
        </p:txBody>
      </p:sp>
      <p:sp>
        <p:nvSpPr>
          <p:cNvPr id="8" name="スライド番号プレースホルダー 7">
            <a:extLst>
              <a:ext uri="{FF2B5EF4-FFF2-40B4-BE49-F238E27FC236}">
                <a16:creationId xmlns:a16="http://schemas.microsoft.com/office/drawing/2014/main" id="{DEE33F37-2098-26DD-3813-F21EF43453E2}"/>
              </a:ext>
            </a:extLst>
          </p:cNvPr>
          <p:cNvSpPr>
            <a:spLocks noGrp="1"/>
          </p:cNvSpPr>
          <p:nvPr>
            <p:ph type="sldNum" sz="quarter" idx="12"/>
          </p:nvPr>
        </p:nvSpPr>
        <p:spPr/>
        <p:txBody>
          <a:bodyPr/>
          <a:lstStyle/>
          <a:p>
            <a:fld id="{1A33C891-B2ED-40BC-9E9F-45F2CE42BAA2}" type="slidenum">
              <a:rPr lang="ja-JP" altLang="en-US" smtClean="0"/>
              <a:pPr/>
              <a:t>21</a:t>
            </a:fld>
            <a:r>
              <a:rPr lang="en-US" altLang="ja-JP"/>
              <a:t>/17</a:t>
            </a:r>
            <a:endParaRPr kumimoji="1" lang="ja-JP" altLang="en-US" dirty="0"/>
          </a:p>
        </p:txBody>
      </p:sp>
      <p:sp>
        <p:nvSpPr>
          <p:cNvPr id="9" name="フッター プレースホルダー 8">
            <a:extLst>
              <a:ext uri="{FF2B5EF4-FFF2-40B4-BE49-F238E27FC236}">
                <a16:creationId xmlns:a16="http://schemas.microsoft.com/office/drawing/2014/main" id="{02A9B374-1DB9-8D5D-5E39-422772B7CCE8}"/>
              </a:ext>
            </a:extLst>
          </p:cNvPr>
          <p:cNvSpPr>
            <a:spLocks noGrp="1"/>
          </p:cNvSpPr>
          <p:nvPr>
            <p:ph type="ftr" sz="quarter" idx="11"/>
          </p:nvPr>
        </p:nvSpPr>
        <p:spPr/>
        <p:txBody>
          <a:bodyPr/>
          <a:lstStyle/>
          <a:p>
            <a:r>
              <a:rPr kumimoji="1" lang="ja-JP" altLang="en-US"/>
              <a:t>曲線近傍を移動する視点から見えるステレオ自由視点画像の高速生成</a:t>
            </a:r>
          </a:p>
        </p:txBody>
      </p:sp>
    </p:spTree>
    <p:extLst>
      <p:ext uri="{BB962C8B-B14F-4D97-AF65-F5344CB8AC3E}">
        <p14:creationId xmlns:p14="http://schemas.microsoft.com/office/powerpoint/2010/main" val="1078262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C116E4-3DF7-79DC-808B-FAEEA3073ADD}"/>
              </a:ext>
            </a:extLst>
          </p:cNvPr>
          <p:cNvSpPr>
            <a:spLocks noGrp="1"/>
          </p:cNvSpPr>
          <p:nvPr>
            <p:ph type="title"/>
          </p:nvPr>
        </p:nvSpPr>
        <p:spPr/>
        <p:txBody>
          <a:bodyPr/>
          <a:lstStyle/>
          <a:p>
            <a:r>
              <a:rPr lang="ja-JP" altLang="en-US" dirty="0"/>
              <a:t>自由視点画像の生成結果</a:t>
            </a:r>
            <a:endParaRPr kumimoji="1" lang="ja-JP" altLang="en-US" dirty="0"/>
          </a:p>
        </p:txBody>
      </p:sp>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A743A92B-ACF2-400E-D928-D1B2BA7209A1}"/>
                  </a:ext>
                </a:extLst>
              </p:cNvPr>
              <p:cNvSpPr txBox="1"/>
              <p:nvPr/>
            </p:nvSpPr>
            <p:spPr>
              <a:xfrm>
                <a:off x="412642" y="5616075"/>
                <a:ext cx="4994361" cy="1200329"/>
              </a:xfrm>
              <a:prstGeom prst="rect">
                <a:avLst/>
              </a:prstGeom>
              <a:noFill/>
            </p:spPr>
            <p:txBody>
              <a:bodyPr wrap="square">
                <a:spAutoFit/>
              </a:bodyPr>
              <a:lstStyle/>
              <a:p>
                <a:r>
                  <a:rPr lang="ja-JP" altLang="en-US" dirty="0"/>
                  <a:t>学習イテレーション数</a:t>
                </a:r>
                <a:r>
                  <a:rPr lang="en-US" altLang="ja-JP" dirty="0"/>
                  <a:t>: 10,000 (2</a:t>
                </a:r>
                <a:r>
                  <a:rPr lang="ja-JP" altLang="en-US" dirty="0"/>
                  <a:t>時間半ほど</a:t>
                </a:r>
                <a:r>
                  <a:rPr lang="en-US" altLang="ja-JP" dirty="0"/>
                  <a:t>)</a:t>
                </a:r>
              </a:p>
              <a:p>
                <a:r>
                  <a:rPr lang="en-US" altLang="ja-JP" dirty="0"/>
                  <a:t>Block-</a:t>
                </a:r>
                <a:r>
                  <a:rPr lang="en-US" altLang="ja-JP" dirty="0" err="1"/>
                  <a:t>NeRF</a:t>
                </a:r>
                <a:r>
                  <a:rPr lang="en-US" altLang="ja-JP" dirty="0"/>
                  <a:t> </a:t>
                </a:r>
                <a:r>
                  <a:rPr lang="ja-JP" altLang="en-US" dirty="0"/>
                  <a:t>は</a:t>
                </a:r>
                <a:r>
                  <a:rPr lang="en-US" altLang="ja-JP" dirty="0"/>
                  <a:t> 3,000,000 = </a:t>
                </a:r>
                <a14:m>
                  <m:oMath xmlns:m="http://schemas.openxmlformats.org/officeDocument/2006/math">
                    <m:r>
                      <a:rPr lang="en-US" altLang="ja-JP" b="0" i="1" smtClean="0">
                        <a:latin typeface="Cambria Math" panose="02040503050406030204" pitchFamily="18" charset="0"/>
                      </a:rPr>
                      <m:t>10×300,000</m:t>
                    </m:r>
                  </m:oMath>
                </a14:m>
                <a:endParaRPr lang="en-US" altLang="ja-JP" dirty="0"/>
              </a:p>
              <a:p>
                <a:r>
                  <a:rPr lang="ja-JP" altLang="en-US" dirty="0"/>
                  <a:t>画像サイズ</a:t>
                </a:r>
                <a:r>
                  <a:rPr lang="en-US" altLang="ja-JP" dirty="0"/>
                  <a:t>: </a:t>
                </a:r>
                <a:r>
                  <a:rPr lang="en-US" altLang="ja-JP" i="0" dirty="0">
                    <a:solidFill>
                      <a:srgbClr val="202124"/>
                    </a:solidFill>
                    <a:effectLst/>
                  </a:rPr>
                  <a:t>1096 [</a:t>
                </a:r>
                <a:r>
                  <a:rPr lang="en-US" altLang="ja-JP" i="0" dirty="0" err="1">
                    <a:solidFill>
                      <a:srgbClr val="202124"/>
                    </a:solidFill>
                    <a:effectLst/>
                  </a:rPr>
                  <a:t>px</a:t>
                </a:r>
                <a:r>
                  <a:rPr lang="en-US" altLang="ja-JP" i="0" dirty="0">
                    <a:solidFill>
                      <a:srgbClr val="202124"/>
                    </a:solidFill>
                    <a:effectLst/>
                  </a:rPr>
                  <a:t>] x 622[</a:t>
                </a:r>
                <a:r>
                  <a:rPr lang="en-US" altLang="ja-JP" i="0" dirty="0" err="1">
                    <a:solidFill>
                      <a:srgbClr val="202124"/>
                    </a:solidFill>
                    <a:effectLst/>
                  </a:rPr>
                  <a:t>px</a:t>
                </a:r>
                <a:r>
                  <a:rPr lang="en-US" altLang="ja-JP" i="0" dirty="0">
                    <a:solidFill>
                      <a:srgbClr val="202124"/>
                    </a:solidFill>
                    <a:effectLst/>
                  </a:rPr>
                  <a:t>]</a:t>
                </a:r>
              </a:p>
              <a:p>
                <a:r>
                  <a:rPr lang="ja-JP" altLang="en-US" dirty="0">
                    <a:solidFill>
                      <a:srgbClr val="202124"/>
                    </a:solidFill>
                  </a:rPr>
                  <a:t>生成速度</a:t>
                </a:r>
                <a:r>
                  <a:rPr lang="en-US" altLang="ja-JP" dirty="0">
                    <a:solidFill>
                      <a:srgbClr val="202124"/>
                    </a:solidFill>
                  </a:rPr>
                  <a:t>: Block-</a:t>
                </a:r>
                <a:r>
                  <a:rPr lang="en-US" altLang="ja-JP" dirty="0" err="1">
                    <a:solidFill>
                      <a:srgbClr val="202124"/>
                    </a:solidFill>
                  </a:rPr>
                  <a:t>NeRF</a:t>
                </a:r>
                <a:r>
                  <a:rPr lang="en-US" altLang="ja-JP" dirty="0">
                    <a:solidFill>
                      <a:srgbClr val="202124"/>
                    </a:solidFill>
                  </a:rPr>
                  <a:t> </a:t>
                </a:r>
                <a:r>
                  <a:rPr lang="ja-JP" altLang="en-US" dirty="0">
                    <a:solidFill>
                      <a:srgbClr val="202124"/>
                    </a:solidFill>
                  </a:rPr>
                  <a:t>より </a:t>
                </a:r>
                <a:r>
                  <a:rPr lang="en-US" altLang="ja-JP" b="1" dirty="0">
                    <a:solidFill>
                      <a:srgbClr val="202124"/>
                    </a:solidFill>
                  </a:rPr>
                  <a:t>6.2</a:t>
                </a:r>
                <a:r>
                  <a:rPr lang="en-US" altLang="ja-JP" dirty="0">
                    <a:solidFill>
                      <a:srgbClr val="202124"/>
                    </a:solidFill>
                  </a:rPr>
                  <a:t> </a:t>
                </a:r>
                <a:r>
                  <a:rPr lang="ja-JP" altLang="en-US" dirty="0">
                    <a:solidFill>
                      <a:srgbClr val="202124"/>
                    </a:solidFill>
                  </a:rPr>
                  <a:t>倍高速</a:t>
                </a:r>
                <a:endParaRPr lang="en-US" altLang="ja-JP" i="0" dirty="0">
                  <a:solidFill>
                    <a:srgbClr val="202124"/>
                  </a:solidFill>
                  <a:effectLst/>
                </a:endParaRPr>
              </a:p>
            </p:txBody>
          </p:sp>
        </mc:Choice>
        <mc:Fallback xmlns="">
          <p:sp>
            <p:nvSpPr>
              <p:cNvPr id="12" name="テキスト ボックス 11">
                <a:extLst>
                  <a:ext uri="{FF2B5EF4-FFF2-40B4-BE49-F238E27FC236}">
                    <a16:creationId xmlns:a16="http://schemas.microsoft.com/office/drawing/2014/main" id="{A743A92B-ACF2-400E-D928-D1B2BA7209A1}"/>
                  </a:ext>
                </a:extLst>
              </p:cNvPr>
              <p:cNvSpPr txBox="1">
                <a:spLocks noRot="1" noChangeAspect="1" noMove="1" noResize="1" noEditPoints="1" noAdjustHandles="1" noChangeArrowheads="1" noChangeShapeType="1" noTextEdit="1"/>
              </p:cNvSpPr>
              <p:nvPr/>
            </p:nvSpPr>
            <p:spPr>
              <a:xfrm>
                <a:off x="412642" y="5616075"/>
                <a:ext cx="4994361" cy="1200329"/>
              </a:xfrm>
              <a:prstGeom prst="rect">
                <a:avLst/>
              </a:prstGeom>
              <a:blipFill>
                <a:blip r:embed="rId2"/>
                <a:stretch>
                  <a:fillRect l="-1099" t="-2538" b="-710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graphicFrame>
            <p:nvGraphicFramePr>
              <p:cNvPr id="13" name="表 12">
                <a:extLst>
                  <a:ext uri="{FF2B5EF4-FFF2-40B4-BE49-F238E27FC236}">
                    <a16:creationId xmlns:a16="http://schemas.microsoft.com/office/drawing/2014/main" id="{44A61C75-F747-8B44-AB3F-1707285D7CEC}"/>
                  </a:ext>
                </a:extLst>
              </p:cNvPr>
              <p:cNvGraphicFramePr>
                <a:graphicFrameLocks noGrp="1"/>
              </p:cNvGraphicFramePr>
              <p:nvPr/>
            </p:nvGraphicFramePr>
            <p:xfrm>
              <a:off x="5659667" y="5062941"/>
              <a:ext cx="5441469" cy="1752600"/>
            </p:xfrm>
            <a:graphic>
              <a:graphicData uri="http://schemas.openxmlformats.org/drawingml/2006/table">
                <a:tbl>
                  <a:tblPr firstRow="1" bandRow="1">
                    <a:tableStyleId>{5C22544A-7EE6-4342-B048-85BDC9FD1C3A}</a:tableStyleId>
                  </a:tblPr>
                  <a:tblGrid>
                    <a:gridCol w="1916952">
                      <a:extLst>
                        <a:ext uri="{9D8B030D-6E8A-4147-A177-3AD203B41FA5}">
                          <a16:colId xmlns:a16="http://schemas.microsoft.com/office/drawing/2014/main" val="3493801384"/>
                        </a:ext>
                      </a:extLst>
                    </a:gridCol>
                    <a:gridCol w="1767907">
                      <a:extLst>
                        <a:ext uri="{9D8B030D-6E8A-4147-A177-3AD203B41FA5}">
                          <a16:colId xmlns:a16="http://schemas.microsoft.com/office/drawing/2014/main" val="3931416814"/>
                        </a:ext>
                      </a:extLst>
                    </a:gridCol>
                    <a:gridCol w="1756610">
                      <a:extLst>
                        <a:ext uri="{9D8B030D-6E8A-4147-A177-3AD203B41FA5}">
                          <a16:colId xmlns:a16="http://schemas.microsoft.com/office/drawing/2014/main" val="3402816949"/>
                        </a:ext>
                      </a:extLst>
                    </a:gridCol>
                  </a:tblGrid>
                  <a:tr h="370840">
                    <a:tc>
                      <a:txBody>
                        <a:bodyPr/>
                        <a:lstStyle/>
                        <a:p>
                          <a:endParaRPr kumimoji="1" lang="ja-JP" altLang="en-US" dirty="0"/>
                        </a:p>
                      </a:txBody>
                      <a:tcPr/>
                    </a:tc>
                    <a:tc>
                      <a:txBody>
                        <a:bodyPr/>
                        <a:lstStyle/>
                        <a:p>
                          <a:r>
                            <a:rPr kumimoji="1" lang="ja-JP" altLang="en-US" dirty="0"/>
                            <a:t>本手法</a:t>
                          </a:r>
                        </a:p>
                      </a:txBody>
                      <a:tcPr/>
                    </a:tc>
                    <a:tc>
                      <a:txBody>
                        <a:bodyPr/>
                        <a:lstStyle/>
                        <a:p>
                          <a:r>
                            <a:rPr kumimoji="1" lang="en-US" altLang="ja-JP" dirty="0" err="1"/>
                            <a:t>BlockNeRF</a:t>
                          </a:r>
                          <a:endParaRPr kumimoji="1" lang="ja-JP" altLang="en-US" dirty="0"/>
                        </a:p>
                      </a:txBody>
                      <a:tcPr/>
                    </a:tc>
                    <a:extLst>
                      <a:ext uri="{0D108BD9-81ED-4DB2-BD59-A6C34878D82A}">
                        <a16:rowId xmlns:a16="http://schemas.microsoft.com/office/drawing/2014/main" val="109214039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出力サイズ</a:t>
                          </a:r>
                          <a:r>
                            <a:rPr kumimoji="1" lang="en-US" altLang="ja-JP" dirty="0"/>
                            <a:t>[</a:t>
                          </a:r>
                          <a14:m>
                            <m:oMath xmlns:m="http://schemas.openxmlformats.org/officeDocument/2006/math">
                              <m:r>
                                <m:rPr>
                                  <m:sty m:val="p"/>
                                </m:rPr>
                                <a:rPr kumimoji="1" lang="en-US" altLang="ja-JP" i="0" dirty="0" smtClean="0">
                                  <a:latin typeface="Cambria Math" panose="02040503050406030204" pitchFamily="18" charset="0"/>
                                </a:rPr>
                                <m:t>px</m:t>
                              </m:r>
                            </m:oMath>
                          </a14:m>
                          <a:r>
                            <a:rPr kumimoji="1" lang="en-US" altLang="ja-JP" dirty="0"/>
                            <a:t>]</a:t>
                          </a:r>
                          <a:endParaRPr kumimoji="1" lang="ja-JP" altLang="en-US" dirty="0"/>
                        </a:p>
                      </a:txBody>
                      <a:tcPr/>
                    </a:tc>
                    <a:tc>
                      <a:txBody>
                        <a:bodyPr/>
                        <a:lstStyle/>
                        <a:p>
                          <a:r>
                            <a:rPr lang="en-US" altLang="ja-JP" i="0" dirty="0">
                              <a:solidFill>
                                <a:srgbClr val="202124"/>
                              </a:solidFill>
                              <a:effectLst/>
                            </a:rPr>
                            <a:t>1096 × 622</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i="0" dirty="0">
                              <a:solidFill>
                                <a:srgbClr val="202124"/>
                              </a:solidFill>
                              <a:effectLst/>
                            </a:rPr>
                            <a:t>1200 × 900</a:t>
                          </a:r>
                          <a:endParaRPr kumimoji="1" lang="ja-JP" altLang="en-US" dirty="0"/>
                        </a:p>
                      </a:txBody>
                      <a:tcPr/>
                    </a:tc>
                    <a:extLst>
                      <a:ext uri="{0D108BD9-81ED-4DB2-BD59-A6C34878D82A}">
                        <a16:rowId xmlns:a16="http://schemas.microsoft.com/office/drawing/2014/main" val="74073149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生成</a:t>
                          </a:r>
                          <a:r>
                            <a:rPr kumimoji="1" lang="en-US" altLang="ja-JP" dirty="0"/>
                            <a:t> fps [</a:t>
                          </a:r>
                          <a14:m>
                            <m:oMath xmlns:m="http://schemas.openxmlformats.org/officeDocument/2006/math">
                              <m:sSup>
                                <m:sSupPr>
                                  <m:ctrlPr>
                                    <a:rPr kumimoji="1" lang="en-US" altLang="ja-JP" b="0" i="1" smtClean="0">
                                      <a:latin typeface="Cambria Math" panose="02040503050406030204" pitchFamily="18" charset="0"/>
                                    </a:rPr>
                                  </m:ctrlPr>
                                </m:sSupPr>
                                <m:e>
                                  <m:r>
                                    <m:rPr>
                                      <m:sty m:val="p"/>
                                    </m:rPr>
                                    <a:rPr kumimoji="1" lang="en-US" altLang="ja-JP" b="0" i="0" smtClean="0">
                                      <a:latin typeface="Cambria Math" panose="02040503050406030204" pitchFamily="18" charset="0"/>
                                    </a:rPr>
                                    <m:t>s</m:t>
                                  </m:r>
                                </m:e>
                                <m:sup>
                                  <m:r>
                                    <a:rPr kumimoji="1" lang="en-US" altLang="ja-JP" b="0" i="1" smtClean="0">
                                      <a:latin typeface="Cambria Math" panose="02040503050406030204" pitchFamily="18" charset="0"/>
                                    </a:rPr>
                                    <m:t>−1</m:t>
                                  </m:r>
                                </m:sup>
                              </m:sSup>
                            </m:oMath>
                          </a14:m>
                          <a:r>
                            <a:rPr kumimoji="1" lang="en-US" altLang="ja-JP" dirty="0"/>
                            <a:t>]</a:t>
                          </a:r>
                          <a:endParaRPr kumimoji="1" lang="ja-JP" altLang="en-US" dirty="0"/>
                        </a:p>
                      </a:txBody>
                      <a:tcPr/>
                    </a:tc>
                    <a:tc>
                      <a:txBody>
                        <a:bodyPr/>
                        <a:lstStyle/>
                        <a:p>
                          <a:r>
                            <a:rPr kumimoji="1" lang="en-US" altLang="ja-JP" dirty="0"/>
                            <a:t>1.7</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0.2</a:t>
                          </a:r>
                          <a:endParaRPr kumimoji="1" lang="ja-JP" altLang="en-US" dirty="0"/>
                        </a:p>
                      </a:txBody>
                      <a:tcPr/>
                    </a:tc>
                    <a:extLst>
                      <a:ext uri="{0D108BD9-81ED-4DB2-BD59-A6C34878D82A}">
                        <a16:rowId xmlns:a16="http://schemas.microsoft.com/office/drawing/2014/main" val="47396607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生成速度</a:t>
                          </a:r>
                          <a:r>
                            <a:rPr kumimoji="1" lang="en-US" altLang="ja-JP" dirty="0"/>
                            <a:t>[</a:t>
                          </a:r>
                          <a14:m>
                            <m:oMath xmlns:m="http://schemas.openxmlformats.org/officeDocument/2006/math">
                              <m:r>
                                <m:rPr>
                                  <m:sty m:val="p"/>
                                </m:rPr>
                                <a:rPr kumimoji="1" lang="en-US" altLang="ja-JP" i="0" dirty="0" smtClean="0">
                                  <a:latin typeface="Cambria Math" panose="02040503050406030204" pitchFamily="18" charset="0"/>
                                </a:rPr>
                                <m:t>px</m:t>
                              </m:r>
                              <m:r>
                                <a:rPr kumimoji="1" lang="en-US" altLang="ja-JP" i="0" dirty="0">
                                  <a:latin typeface="Cambria Math" panose="02040503050406030204" pitchFamily="18" charset="0"/>
                                </a:rPr>
                                <m:t>/</m:t>
                              </m:r>
                              <m:r>
                                <m:rPr>
                                  <m:sty m:val="p"/>
                                </m:rPr>
                                <a:rPr kumimoji="1" lang="en-US" altLang="ja-JP" i="0" dirty="0">
                                  <a:latin typeface="Cambria Math" panose="02040503050406030204" pitchFamily="18" charset="0"/>
                                </a:rPr>
                                <m:t>s</m:t>
                              </m:r>
                            </m:oMath>
                          </a14:m>
                          <a:r>
                            <a:rPr kumimoji="1" lang="en-US" altLang="ja-JP" dirty="0"/>
                            <a:t>]</a:t>
                          </a:r>
                          <a:endParaRPr kumimoji="1" lang="ja-JP" altLang="en-US" dirty="0"/>
                        </a:p>
                      </a:txBody>
                      <a:tcPr/>
                    </a:tc>
                    <a:tc>
                      <a:txBody>
                        <a:bodyPr/>
                        <a:lstStyle/>
                        <a:p>
                          <a:r>
                            <a:rPr kumimoji="1" lang="en-US" altLang="ja-JP" sz="1800" b="0" i="0" kern="1200" dirty="0">
                              <a:solidFill>
                                <a:schemeClr val="dk1"/>
                              </a:solidFill>
                              <a:effectLst/>
                              <a:latin typeface="+mn-lt"/>
                              <a:ea typeface="+mn-ea"/>
                              <a:cs typeface="+mn-cs"/>
                            </a:rPr>
                            <a:t>1,136,187</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kern="1200" dirty="0">
                              <a:solidFill>
                                <a:schemeClr val="dk1"/>
                              </a:solidFill>
                              <a:effectLst/>
                              <a:latin typeface="+mn-lt"/>
                              <a:ea typeface="+mn-ea"/>
                              <a:cs typeface="+mn-cs"/>
                            </a:rPr>
                            <a:t>=</a:t>
                          </a:r>
                          <a:r>
                            <a:rPr kumimoji="1" lang="en-US" altLang="ja-JP" sz="1800" b="1" i="0" kern="1200" dirty="0">
                              <a:solidFill>
                                <a:schemeClr val="dk1"/>
                              </a:solidFill>
                              <a:effectLst/>
                              <a:latin typeface="+mn-lt"/>
                              <a:ea typeface="+mn-ea"/>
                              <a:cs typeface="+mn-cs"/>
                            </a:rPr>
                            <a:t>6.2</a:t>
                          </a:r>
                          <a:r>
                            <a:rPr lang="en-US" altLang="ja-JP" i="0" dirty="0">
                              <a:solidFill>
                                <a:srgbClr val="202124"/>
                              </a:solidFill>
                              <a:effectLst/>
                            </a:rPr>
                            <a:t>×</a:t>
                          </a:r>
                          <a:r>
                            <a:rPr kumimoji="1" lang="en-US" altLang="ja-JP" sz="1800" b="0" i="0" kern="1200" dirty="0">
                              <a:solidFill>
                                <a:schemeClr val="dk1"/>
                              </a:solidFill>
                              <a:effectLst/>
                              <a:latin typeface="+mn-lt"/>
                              <a:ea typeface="+mn-ea"/>
                              <a:cs typeface="+mn-cs"/>
                            </a:rPr>
                            <a:t>183,051</a:t>
                          </a:r>
                          <a:endParaRPr kumimoji="1" lang="ja-JP" altLang="en-US" dirty="0"/>
                        </a:p>
                      </a:txBody>
                      <a:tcPr/>
                    </a:tc>
                    <a:tc>
                      <a:txBody>
                        <a:bodyPr/>
                        <a:lstStyle/>
                        <a:p>
                          <a:r>
                            <a:rPr kumimoji="1" lang="en-US" altLang="ja-JP" sz="1800" b="0" i="0" kern="1200" dirty="0">
                              <a:solidFill>
                                <a:schemeClr val="dk1"/>
                              </a:solidFill>
                              <a:effectLst/>
                              <a:latin typeface="+mn-lt"/>
                              <a:ea typeface="+mn-ea"/>
                              <a:cs typeface="+mn-cs"/>
                            </a:rPr>
                            <a:t>183,051</a:t>
                          </a:r>
                          <a:endParaRPr kumimoji="1" lang="ja-JP" altLang="en-US" dirty="0"/>
                        </a:p>
                      </a:txBody>
                      <a:tcPr/>
                    </a:tc>
                    <a:extLst>
                      <a:ext uri="{0D108BD9-81ED-4DB2-BD59-A6C34878D82A}">
                        <a16:rowId xmlns:a16="http://schemas.microsoft.com/office/drawing/2014/main" val="578178541"/>
                      </a:ext>
                    </a:extLst>
                  </a:tr>
                </a:tbl>
              </a:graphicData>
            </a:graphic>
          </p:graphicFrame>
        </mc:Choice>
        <mc:Fallback xmlns="">
          <p:graphicFrame>
            <p:nvGraphicFramePr>
              <p:cNvPr id="13" name="表 12">
                <a:extLst>
                  <a:ext uri="{FF2B5EF4-FFF2-40B4-BE49-F238E27FC236}">
                    <a16:creationId xmlns:a16="http://schemas.microsoft.com/office/drawing/2014/main" id="{44A61C75-F747-8B44-AB3F-1707285D7CEC}"/>
                  </a:ext>
                </a:extLst>
              </p:cNvPr>
              <p:cNvGraphicFramePr>
                <a:graphicFrameLocks noGrp="1"/>
              </p:cNvGraphicFramePr>
              <p:nvPr/>
            </p:nvGraphicFramePr>
            <p:xfrm>
              <a:off x="5659667" y="5062941"/>
              <a:ext cx="5441469" cy="1752600"/>
            </p:xfrm>
            <a:graphic>
              <a:graphicData uri="http://schemas.openxmlformats.org/drawingml/2006/table">
                <a:tbl>
                  <a:tblPr firstRow="1" bandRow="1">
                    <a:tableStyleId>{5C22544A-7EE6-4342-B048-85BDC9FD1C3A}</a:tableStyleId>
                  </a:tblPr>
                  <a:tblGrid>
                    <a:gridCol w="1916952">
                      <a:extLst>
                        <a:ext uri="{9D8B030D-6E8A-4147-A177-3AD203B41FA5}">
                          <a16:colId xmlns:a16="http://schemas.microsoft.com/office/drawing/2014/main" val="3493801384"/>
                        </a:ext>
                      </a:extLst>
                    </a:gridCol>
                    <a:gridCol w="1767907">
                      <a:extLst>
                        <a:ext uri="{9D8B030D-6E8A-4147-A177-3AD203B41FA5}">
                          <a16:colId xmlns:a16="http://schemas.microsoft.com/office/drawing/2014/main" val="3931416814"/>
                        </a:ext>
                      </a:extLst>
                    </a:gridCol>
                    <a:gridCol w="1756610">
                      <a:extLst>
                        <a:ext uri="{9D8B030D-6E8A-4147-A177-3AD203B41FA5}">
                          <a16:colId xmlns:a16="http://schemas.microsoft.com/office/drawing/2014/main" val="3402816949"/>
                        </a:ext>
                      </a:extLst>
                    </a:gridCol>
                  </a:tblGrid>
                  <a:tr h="370840">
                    <a:tc>
                      <a:txBody>
                        <a:bodyPr/>
                        <a:lstStyle/>
                        <a:p>
                          <a:endParaRPr kumimoji="1" lang="ja-JP" altLang="en-US" dirty="0"/>
                        </a:p>
                      </a:txBody>
                      <a:tcPr/>
                    </a:tc>
                    <a:tc>
                      <a:txBody>
                        <a:bodyPr/>
                        <a:lstStyle/>
                        <a:p>
                          <a:r>
                            <a:rPr kumimoji="1" lang="ja-JP" altLang="en-US" dirty="0"/>
                            <a:t>本手法</a:t>
                          </a:r>
                        </a:p>
                      </a:txBody>
                      <a:tcPr/>
                    </a:tc>
                    <a:tc>
                      <a:txBody>
                        <a:bodyPr/>
                        <a:lstStyle/>
                        <a:p>
                          <a:r>
                            <a:rPr kumimoji="1" lang="en-US" altLang="ja-JP" dirty="0" err="1"/>
                            <a:t>BlockNeRF</a:t>
                          </a:r>
                          <a:endParaRPr kumimoji="1" lang="ja-JP" altLang="en-US" dirty="0"/>
                        </a:p>
                      </a:txBody>
                      <a:tcPr/>
                    </a:tc>
                    <a:extLst>
                      <a:ext uri="{0D108BD9-81ED-4DB2-BD59-A6C34878D82A}">
                        <a16:rowId xmlns:a16="http://schemas.microsoft.com/office/drawing/2014/main" val="1092140394"/>
                      </a:ext>
                    </a:extLst>
                  </a:tr>
                  <a:tr h="370840">
                    <a:tc>
                      <a:txBody>
                        <a:bodyPr/>
                        <a:lstStyle/>
                        <a:p>
                          <a:endParaRPr lang="ja-JP"/>
                        </a:p>
                      </a:txBody>
                      <a:tcPr>
                        <a:blipFill>
                          <a:blip r:embed="rId3"/>
                          <a:stretch>
                            <a:fillRect l="-317" t="-108197" r="-185079" b="-298361"/>
                          </a:stretch>
                        </a:blipFill>
                      </a:tcPr>
                    </a:tc>
                    <a:tc>
                      <a:txBody>
                        <a:bodyPr/>
                        <a:lstStyle/>
                        <a:p>
                          <a:r>
                            <a:rPr lang="en-US" altLang="ja-JP" i="0" dirty="0">
                              <a:solidFill>
                                <a:srgbClr val="202124"/>
                              </a:solidFill>
                              <a:effectLst/>
                            </a:rPr>
                            <a:t>1096 × 622</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i="0" dirty="0">
                              <a:solidFill>
                                <a:srgbClr val="202124"/>
                              </a:solidFill>
                              <a:effectLst/>
                            </a:rPr>
                            <a:t>1200 × 900</a:t>
                          </a:r>
                          <a:endParaRPr kumimoji="1" lang="ja-JP" altLang="en-US" dirty="0"/>
                        </a:p>
                      </a:txBody>
                      <a:tcPr/>
                    </a:tc>
                    <a:extLst>
                      <a:ext uri="{0D108BD9-81ED-4DB2-BD59-A6C34878D82A}">
                        <a16:rowId xmlns:a16="http://schemas.microsoft.com/office/drawing/2014/main" val="740731498"/>
                      </a:ext>
                    </a:extLst>
                  </a:tr>
                  <a:tr h="370840">
                    <a:tc>
                      <a:txBody>
                        <a:bodyPr/>
                        <a:lstStyle/>
                        <a:p>
                          <a:endParaRPr lang="ja-JP"/>
                        </a:p>
                      </a:txBody>
                      <a:tcPr>
                        <a:blipFill>
                          <a:blip r:embed="rId3"/>
                          <a:stretch>
                            <a:fillRect l="-317" t="-208197" r="-185079" b="-198361"/>
                          </a:stretch>
                        </a:blipFill>
                      </a:tcPr>
                    </a:tc>
                    <a:tc>
                      <a:txBody>
                        <a:bodyPr/>
                        <a:lstStyle/>
                        <a:p>
                          <a:r>
                            <a:rPr kumimoji="1" lang="en-US" altLang="ja-JP" dirty="0"/>
                            <a:t>1.7</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0.2</a:t>
                          </a:r>
                          <a:endParaRPr kumimoji="1" lang="ja-JP" altLang="en-US" dirty="0"/>
                        </a:p>
                      </a:txBody>
                      <a:tcPr/>
                    </a:tc>
                    <a:extLst>
                      <a:ext uri="{0D108BD9-81ED-4DB2-BD59-A6C34878D82A}">
                        <a16:rowId xmlns:a16="http://schemas.microsoft.com/office/drawing/2014/main" val="473966074"/>
                      </a:ext>
                    </a:extLst>
                  </a:tr>
                  <a:tr h="640080">
                    <a:tc>
                      <a:txBody>
                        <a:bodyPr/>
                        <a:lstStyle/>
                        <a:p>
                          <a:endParaRPr lang="ja-JP"/>
                        </a:p>
                      </a:txBody>
                      <a:tcPr>
                        <a:blipFill>
                          <a:blip r:embed="rId3"/>
                          <a:stretch>
                            <a:fillRect l="-317" t="-177358" r="-185079" b="-14151"/>
                          </a:stretch>
                        </a:blipFill>
                      </a:tcPr>
                    </a:tc>
                    <a:tc>
                      <a:txBody>
                        <a:bodyPr/>
                        <a:lstStyle/>
                        <a:p>
                          <a:r>
                            <a:rPr kumimoji="1" lang="en-US" altLang="ja-JP" sz="1800" b="0" i="0" kern="1200" dirty="0">
                              <a:solidFill>
                                <a:schemeClr val="dk1"/>
                              </a:solidFill>
                              <a:effectLst/>
                              <a:latin typeface="+mn-lt"/>
                              <a:ea typeface="+mn-ea"/>
                              <a:cs typeface="+mn-cs"/>
                            </a:rPr>
                            <a:t>1,136,187</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kern="1200" dirty="0">
                              <a:solidFill>
                                <a:schemeClr val="dk1"/>
                              </a:solidFill>
                              <a:effectLst/>
                              <a:latin typeface="+mn-lt"/>
                              <a:ea typeface="+mn-ea"/>
                              <a:cs typeface="+mn-cs"/>
                            </a:rPr>
                            <a:t>=</a:t>
                          </a:r>
                          <a:r>
                            <a:rPr kumimoji="1" lang="en-US" altLang="ja-JP" sz="1800" b="1" i="0" kern="1200" dirty="0">
                              <a:solidFill>
                                <a:schemeClr val="dk1"/>
                              </a:solidFill>
                              <a:effectLst/>
                              <a:latin typeface="+mn-lt"/>
                              <a:ea typeface="+mn-ea"/>
                              <a:cs typeface="+mn-cs"/>
                            </a:rPr>
                            <a:t>6.2</a:t>
                          </a:r>
                          <a:r>
                            <a:rPr lang="en-US" altLang="ja-JP" i="0" dirty="0">
                              <a:solidFill>
                                <a:srgbClr val="202124"/>
                              </a:solidFill>
                              <a:effectLst/>
                            </a:rPr>
                            <a:t>×</a:t>
                          </a:r>
                          <a:r>
                            <a:rPr kumimoji="1" lang="en-US" altLang="ja-JP" sz="1800" b="0" i="0" kern="1200" dirty="0">
                              <a:solidFill>
                                <a:schemeClr val="dk1"/>
                              </a:solidFill>
                              <a:effectLst/>
                              <a:latin typeface="+mn-lt"/>
                              <a:ea typeface="+mn-ea"/>
                              <a:cs typeface="+mn-cs"/>
                            </a:rPr>
                            <a:t>183,051</a:t>
                          </a:r>
                          <a:endParaRPr kumimoji="1" lang="ja-JP" altLang="en-US" dirty="0"/>
                        </a:p>
                      </a:txBody>
                      <a:tcPr/>
                    </a:tc>
                    <a:tc>
                      <a:txBody>
                        <a:bodyPr/>
                        <a:lstStyle/>
                        <a:p>
                          <a:r>
                            <a:rPr kumimoji="1" lang="en-US" altLang="ja-JP" sz="1800" b="0" i="0" kern="1200" dirty="0">
                              <a:solidFill>
                                <a:schemeClr val="dk1"/>
                              </a:solidFill>
                              <a:effectLst/>
                              <a:latin typeface="+mn-lt"/>
                              <a:ea typeface="+mn-ea"/>
                              <a:cs typeface="+mn-cs"/>
                            </a:rPr>
                            <a:t>183,051</a:t>
                          </a:r>
                          <a:endParaRPr kumimoji="1" lang="ja-JP" altLang="en-US" dirty="0"/>
                        </a:p>
                      </a:txBody>
                      <a:tcPr/>
                    </a:tc>
                    <a:extLst>
                      <a:ext uri="{0D108BD9-81ED-4DB2-BD59-A6C34878D82A}">
                        <a16:rowId xmlns:a16="http://schemas.microsoft.com/office/drawing/2014/main" val="578178541"/>
                      </a:ext>
                    </a:extLst>
                  </a:tr>
                </a:tbl>
              </a:graphicData>
            </a:graphic>
          </p:graphicFrame>
        </mc:Fallback>
      </mc:AlternateContent>
      <p:graphicFrame>
        <p:nvGraphicFramePr>
          <p:cNvPr id="3" name="表 2">
            <a:extLst>
              <a:ext uri="{FF2B5EF4-FFF2-40B4-BE49-F238E27FC236}">
                <a16:creationId xmlns:a16="http://schemas.microsoft.com/office/drawing/2014/main" id="{19B63AA9-1285-2FC2-3322-7E538BE9BFAE}"/>
              </a:ext>
            </a:extLst>
          </p:cNvPr>
          <p:cNvGraphicFramePr>
            <a:graphicFrameLocks noGrp="1"/>
          </p:cNvGraphicFramePr>
          <p:nvPr/>
        </p:nvGraphicFramePr>
        <p:xfrm>
          <a:off x="3743339" y="1307516"/>
          <a:ext cx="7414055" cy="3685569"/>
        </p:xfrm>
        <a:graphic>
          <a:graphicData uri="http://schemas.openxmlformats.org/drawingml/2006/table">
            <a:tbl>
              <a:tblPr firstRow="1" bandRow="1">
                <a:tableStyleId>{5C22544A-7EE6-4342-B048-85BDC9FD1C3A}</a:tableStyleId>
              </a:tblPr>
              <a:tblGrid>
                <a:gridCol w="1103941">
                  <a:extLst>
                    <a:ext uri="{9D8B030D-6E8A-4147-A177-3AD203B41FA5}">
                      <a16:colId xmlns:a16="http://schemas.microsoft.com/office/drawing/2014/main" val="2233386389"/>
                    </a:ext>
                  </a:extLst>
                </a:gridCol>
                <a:gridCol w="3155057">
                  <a:extLst>
                    <a:ext uri="{9D8B030D-6E8A-4147-A177-3AD203B41FA5}">
                      <a16:colId xmlns:a16="http://schemas.microsoft.com/office/drawing/2014/main" val="3325863679"/>
                    </a:ext>
                  </a:extLst>
                </a:gridCol>
                <a:gridCol w="3155057">
                  <a:extLst>
                    <a:ext uri="{9D8B030D-6E8A-4147-A177-3AD203B41FA5}">
                      <a16:colId xmlns:a16="http://schemas.microsoft.com/office/drawing/2014/main" val="3331019163"/>
                    </a:ext>
                  </a:extLst>
                </a:gridCol>
              </a:tblGrid>
              <a:tr h="311324">
                <a:tc>
                  <a:txBody>
                    <a:bodyPr/>
                    <a:lstStyle/>
                    <a:p>
                      <a:r>
                        <a:rPr kumimoji="1" lang="en-US" altLang="ja-JP" dirty="0" err="1"/>
                        <a:t>TubeSD</a:t>
                      </a:r>
                      <a:endParaRPr kumimoji="1" lang="ja-JP" altLang="en-US" dirty="0"/>
                    </a:p>
                  </a:txBody>
                  <a:tcPr/>
                </a:tc>
                <a:tc>
                  <a:txBody>
                    <a:bodyPr/>
                    <a:lstStyle/>
                    <a:p>
                      <a:pPr algn="ctr"/>
                      <a:r>
                        <a:rPr kumimoji="1" lang="en-US" altLang="ja-JP" dirty="0"/>
                        <a:t>Foveation </a:t>
                      </a:r>
                      <a:r>
                        <a:rPr kumimoji="1" lang="ja-JP" altLang="en-US" dirty="0"/>
                        <a:t>なし</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a:t>Foveation </a:t>
                      </a:r>
                      <a:r>
                        <a:rPr kumimoji="1" lang="ja-JP" altLang="en-US" dirty="0"/>
                        <a:t>あり</a:t>
                      </a:r>
                    </a:p>
                  </a:txBody>
                  <a:tcPr/>
                </a:tc>
                <a:extLst>
                  <a:ext uri="{0D108BD9-81ED-4DB2-BD59-A6C34878D82A}">
                    <a16:rowId xmlns:a16="http://schemas.microsoft.com/office/drawing/2014/main" val="3990378867"/>
                  </a:ext>
                </a:extLst>
              </a:tr>
              <a:tr h="1465524">
                <a:tc>
                  <a:txBody>
                    <a:bodyPr/>
                    <a:lstStyle/>
                    <a:p>
                      <a:pPr algn="ctr"/>
                      <a:r>
                        <a:rPr kumimoji="1" lang="ja-JP" altLang="en-US" dirty="0"/>
                        <a:t>なし</a:t>
                      </a:r>
                    </a:p>
                  </a:txBody>
                  <a:tcPr anchor="ct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2240458944"/>
                  </a:ext>
                </a:extLst>
              </a:tr>
              <a:tr h="1465524">
                <a:tc>
                  <a:txBody>
                    <a:bodyPr/>
                    <a:lstStyle/>
                    <a:p>
                      <a:pPr algn="ctr"/>
                      <a:r>
                        <a:rPr kumimoji="1" lang="ja-JP" altLang="en-US" dirty="0"/>
                        <a:t>あり</a:t>
                      </a:r>
                    </a:p>
                  </a:txBody>
                  <a:tcPr anchor="ct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1384227773"/>
                  </a:ext>
                </a:extLst>
              </a:tr>
              <a:tr h="388761">
                <a:tc>
                  <a:txBody>
                    <a:bodyPr/>
                    <a:lstStyle/>
                    <a:p>
                      <a:pPr algn="ctr"/>
                      <a:r>
                        <a:rPr kumimoji="1" lang="en-US" altLang="ja-JP" dirty="0"/>
                        <a:t>fps</a:t>
                      </a:r>
                      <a:endParaRPr kumimoji="1" lang="ja-JP" altLang="en-US" dirty="0"/>
                    </a:p>
                  </a:txBody>
                  <a:tcPr anchor="ct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2963869875"/>
                  </a:ext>
                </a:extLst>
              </a:tr>
            </a:tbl>
          </a:graphicData>
        </a:graphic>
      </p:graphicFrame>
      <p:pic>
        <p:nvPicPr>
          <p:cNvPr id="8" name="図 7" descr="電車, 乗る, 男, 板 が含まれている画像&#10;&#10;自動的に生成された説明">
            <a:extLst>
              <a:ext uri="{FF2B5EF4-FFF2-40B4-BE49-F238E27FC236}">
                <a16:creationId xmlns:a16="http://schemas.microsoft.com/office/drawing/2014/main" id="{D4EACF78-47AE-74CB-C328-5585ADBBE6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6519" y="1728268"/>
            <a:ext cx="2383836" cy="1352870"/>
          </a:xfrm>
          <a:prstGeom prst="rect">
            <a:avLst/>
          </a:prstGeom>
        </p:spPr>
      </p:pic>
      <p:pic>
        <p:nvPicPr>
          <p:cNvPr id="11" name="図 10" descr="草, 屋外, 電車, 男 が含まれている画像&#10;&#10;自動的に生成された説明">
            <a:extLst>
              <a:ext uri="{FF2B5EF4-FFF2-40B4-BE49-F238E27FC236}">
                <a16:creationId xmlns:a16="http://schemas.microsoft.com/office/drawing/2014/main" id="{72ABD7CB-CB0E-DAD0-64C0-510DF49184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7134" y="1728268"/>
            <a:ext cx="2383836" cy="1352871"/>
          </a:xfrm>
          <a:prstGeom prst="rect">
            <a:avLst/>
          </a:prstGeom>
        </p:spPr>
      </p:pic>
      <p:sp>
        <p:nvSpPr>
          <p:cNvPr id="16" name="テキスト ボックス 15">
            <a:extLst>
              <a:ext uri="{FF2B5EF4-FFF2-40B4-BE49-F238E27FC236}">
                <a16:creationId xmlns:a16="http://schemas.microsoft.com/office/drawing/2014/main" id="{1C33867D-D280-DF2F-D454-E607236B3428}"/>
              </a:ext>
            </a:extLst>
          </p:cNvPr>
          <p:cNvSpPr txBox="1"/>
          <p:nvPr/>
        </p:nvSpPr>
        <p:spPr>
          <a:xfrm>
            <a:off x="6053458" y="4657596"/>
            <a:ext cx="1208790" cy="369332"/>
          </a:xfrm>
          <a:prstGeom prst="rect">
            <a:avLst/>
          </a:prstGeom>
          <a:noFill/>
        </p:spPr>
        <p:txBody>
          <a:bodyPr wrap="square">
            <a:spAutoFit/>
          </a:bodyPr>
          <a:lstStyle/>
          <a:p>
            <a:r>
              <a:rPr lang="ja-JP" altLang="en-US" dirty="0"/>
              <a:t>0.908</a:t>
            </a:r>
          </a:p>
        </p:txBody>
      </p:sp>
      <p:sp>
        <p:nvSpPr>
          <p:cNvPr id="18" name="テキスト ボックス 17">
            <a:extLst>
              <a:ext uri="{FF2B5EF4-FFF2-40B4-BE49-F238E27FC236}">
                <a16:creationId xmlns:a16="http://schemas.microsoft.com/office/drawing/2014/main" id="{B85940B6-4443-5BA5-1BBF-B7C792599C0E}"/>
              </a:ext>
            </a:extLst>
          </p:cNvPr>
          <p:cNvSpPr txBox="1"/>
          <p:nvPr/>
        </p:nvSpPr>
        <p:spPr>
          <a:xfrm>
            <a:off x="9259867" y="4657596"/>
            <a:ext cx="1128935" cy="369332"/>
          </a:xfrm>
          <a:prstGeom prst="rect">
            <a:avLst/>
          </a:prstGeom>
          <a:noFill/>
        </p:spPr>
        <p:txBody>
          <a:bodyPr wrap="square">
            <a:spAutoFit/>
          </a:bodyPr>
          <a:lstStyle/>
          <a:p>
            <a:r>
              <a:rPr lang="ja-JP" altLang="en-US" dirty="0"/>
              <a:t>1.734</a:t>
            </a:r>
          </a:p>
        </p:txBody>
      </p:sp>
      <p:pic>
        <p:nvPicPr>
          <p:cNvPr id="20" name="図 19" descr="屋外, 乗る, 男, 板 が含まれている画像&#10;&#10;自動的に生成された説明">
            <a:extLst>
              <a:ext uri="{FF2B5EF4-FFF2-40B4-BE49-F238E27FC236}">
                <a16:creationId xmlns:a16="http://schemas.microsoft.com/office/drawing/2014/main" id="{DC09B2BB-1A78-F355-8FCF-EE6EE495DF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6519" y="3198087"/>
            <a:ext cx="2383836" cy="1352871"/>
          </a:xfrm>
          <a:prstGeom prst="rect">
            <a:avLst/>
          </a:prstGeom>
        </p:spPr>
      </p:pic>
      <p:pic>
        <p:nvPicPr>
          <p:cNvPr id="22" name="図 21" descr="屋外, 水, 男, 乗る が含まれている画像&#10;&#10;自動的に生成された説明">
            <a:extLst>
              <a:ext uri="{FF2B5EF4-FFF2-40B4-BE49-F238E27FC236}">
                <a16:creationId xmlns:a16="http://schemas.microsoft.com/office/drawing/2014/main" id="{FC459A21-D000-FD4B-B339-9D2D0BE8CD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1354" y="3198087"/>
            <a:ext cx="2383836" cy="1352871"/>
          </a:xfrm>
          <a:prstGeom prst="rect">
            <a:avLst/>
          </a:prstGeom>
        </p:spPr>
      </p:pic>
      <p:pic>
        <p:nvPicPr>
          <p:cNvPr id="23" name="図 22" descr="道路を走る車&#10;&#10;自動的に生成された説明">
            <a:extLst>
              <a:ext uri="{FF2B5EF4-FFF2-40B4-BE49-F238E27FC236}">
                <a16:creationId xmlns:a16="http://schemas.microsoft.com/office/drawing/2014/main" id="{57B1BE81-94FE-74C2-A444-949F487A1B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200" y="2451069"/>
            <a:ext cx="2742358" cy="1556338"/>
          </a:xfrm>
          <a:prstGeom prst="rect">
            <a:avLst/>
          </a:prstGeom>
        </p:spPr>
      </p:pic>
      <p:sp>
        <p:nvSpPr>
          <p:cNvPr id="25" name="テキスト ボックス 24">
            <a:extLst>
              <a:ext uri="{FF2B5EF4-FFF2-40B4-BE49-F238E27FC236}">
                <a16:creationId xmlns:a16="http://schemas.microsoft.com/office/drawing/2014/main" id="{298EB9E4-9117-AA24-077D-518F3130E964}"/>
              </a:ext>
            </a:extLst>
          </p:cNvPr>
          <p:cNvSpPr txBox="1"/>
          <p:nvPr/>
        </p:nvSpPr>
        <p:spPr>
          <a:xfrm>
            <a:off x="1604984" y="4007407"/>
            <a:ext cx="1208790" cy="369332"/>
          </a:xfrm>
          <a:prstGeom prst="rect">
            <a:avLst/>
          </a:prstGeom>
          <a:noFill/>
        </p:spPr>
        <p:txBody>
          <a:bodyPr wrap="square">
            <a:spAutoFit/>
          </a:bodyPr>
          <a:lstStyle/>
          <a:p>
            <a:r>
              <a:rPr lang="ja-JP" altLang="en-US" dirty="0"/>
              <a:t>正解画像</a:t>
            </a:r>
          </a:p>
        </p:txBody>
      </p:sp>
      <p:sp>
        <p:nvSpPr>
          <p:cNvPr id="5" name="日付プレースホルダー 4">
            <a:extLst>
              <a:ext uri="{FF2B5EF4-FFF2-40B4-BE49-F238E27FC236}">
                <a16:creationId xmlns:a16="http://schemas.microsoft.com/office/drawing/2014/main" id="{0E967634-2133-228E-C215-B8F3878A7159}"/>
              </a:ext>
            </a:extLst>
          </p:cNvPr>
          <p:cNvSpPr>
            <a:spLocks noGrp="1"/>
          </p:cNvSpPr>
          <p:nvPr>
            <p:ph type="dt" sz="half" idx="10"/>
          </p:nvPr>
        </p:nvSpPr>
        <p:spPr/>
        <p:txBody>
          <a:bodyPr/>
          <a:lstStyle/>
          <a:p>
            <a:r>
              <a:rPr kumimoji="1" lang="en-US" altLang="ja-JP"/>
              <a:t>2024/1/31</a:t>
            </a:r>
            <a:endParaRPr kumimoji="1" lang="ja-JP" altLang="en-US"/>
          </a:p>
        </p:txBody>
      </p:sp>
      <p:sp>
        <p:nvSpPr>
          <p:cNvPr id="7" name="スライド番号プレースホルダー 6">
            <a:extLst>
              <a:ext uri="{FF2B5EF4-FFF2-40B4-BE49-F238E27FC236}">
                <a16:creationId xmlns:a16="http://schemas.microsoft.com/office/drawing/2014/main" id="{D00F0CE0-989F-3308-2F37-DD617B8C3BB5}"/>
              </a:ext>
            </a:extLst>
          </p:cNvPr>
          <p:cNvSpPr>
            <a:spLocks noGrp="1"/>
          </p:cNvSpPr>
          <p:nvPr>
            <p:ph type="sldNum" sz="quarter" idx="12"/>
          </p:nvPr>
        </p:nvSpPr>
        <p:spPr/>
        <p:txBody>
          <a:bodyPr/>
          <a:lstStyle/>
          <a:p>
            <a:fld id="{1A33C891-B2ED-40BC-9E9F-45F2CE42BAA2}" type="slidenum">
              <a:rPr lang="ja-JP" altLang="en-US" smtClean="0"/>
              <a:pPr/>
              <a:t>22</a:t>
            </a:fld>
            <a:r>
              <a:rPr lang="en-US" altLang="ja-JP"/>
              <a:t>/17</a:t>
            </a:r>
            <a:endParaRPr kumimoji="1" lang="ja-JP" altLang="en-US" dirty="0"/>
          </a:p>
        </p:txBody>
      </p:sp>
      <p:sp>
        <p:nvSpPr>
          <p:cNvPr id="9" name="フッター プレースホルダー 8">
            <a:extLst>
              <a:ext uri="{FF2B5EF4-FFF2-40B4-BE49-F238E27FC236}">
                <a16:creationId xmlns:a16="http://schemas.microsoft.com/office/drawing/2014/main" id="{57EF08AB-5042-5C14-FD87-EE24C5EBD73A}"/>
              </a:ext>
            </a:extLst>
          </p:cNvPr>
          <p:cNvSpPr>
            <a:spLocks noGrp="1"/>
          </p:cNvSpPr>
          <p:nvPr>
            <p:ph type="ftr" sz="quarter" idx="11"/>
          </p:nvPr>
        </p:nvSpPr>
        <p:spPr/>
        <p:txBody>
          <a:bodyPr/>
          <a:lstStyle/>
          <a:p>
            <a:r>
              <a:rPr kumimoji="1" lang="ja-JP" altLang="en-US"/>
              <a:t>曲線近傍を移動する視点から見えるステレオ自由視点画像の高速生成</a:t>
            </a:r>
          </a:p>
        </p:txBody>
      </p:sp>
    </p:spTree>
    <p:extLst>
      <p:ext uri="{BB962C8B-B14F-4D97-AF65-F5344CB8AC3E}">
        <p14:creationId xmlns:p14="http://schemas.microsoft.com/office/powerpoint/2010/main" val="29232975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D6FEC8-4F65-AE51-5444-CE8E110F3C81}"/>
              </a:ext>
            </a:extLst>
          </p:cNvPr>
          <p:cNvSpPr>
            <a:spLocks noGrp="1"/>
          </p:cNvSpPr>
          <p:nvPr>
            <p:ph type="title"/>
          </p:nvPr>
        </p:nvSpPr>
        <p:spPr/>
        <p:txBody>
          <a:bodyPr/>
          <a:lstStyle/>
          <a:p>
            <a:r>
              <a:rPr kumimoji="1" lang="ja-JP" altLang="en-US" dirty="0"/>
              <a:t>前提知識</a:t>
            </a:r>
            <a:r>
              <a:rPr kumimoji="1" lang="en-US" altLang="ja-JP" dirty="0"/>
              <a:t>: </a:t>
            </a:r>
            <a:r>
              <a:rPr kumimoji="1" lang="ja-JP" altLang="en-US" dirty="0"/>
              <a:t>ラディアンスフィールド</a:t>
            </a:r>
            <a:r>
              <a:rPr kumimoji="1" lang="en-US" altLang="ja-JP" dirty="0"/>
              <a:t>(RF)</a:t>
            </a:r>
            <a:endParaRPr kumimoji="1" lang="ja-JP" altLang="en-US" dirty="0"/>
          </a:p>
        </p:txBody>
      </p:sp>
      <p:pic>
        <p:nvPicPr>
          <p:cNvPr id="10" name="Picture 4">
            <a:extLst>
              <a:ext uri="{FF2B5EF4-FFF2-40B4-BE49-F238E27FC236}">
                <a16:creationId xmlns:a16="http://schemas.microsoft.com/office/drawing/2014/main" id="{64099BEC-78E9-C2D9-E4B0-FF6C860481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8611" y="1505011"/>
            <a:ext cx="8814778" cy="2378693"/>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9B7A3B16-37E3-0FAF-5139-DD3E37AAB024}"/>
              </a:ext>
            </a:extLst>
          </p:cNvPr>
          <p:cNvSpPr txBox="1"/>
          <p:nvPr/>
        </p:nvSpPr>
        <p:spPr>
          <a:xfrm>
            <a:off x="1011512" y="3883704"/>
            <a:ext cx="10515600" cy="2369880"/>
          </a:xfrm>
          <a:prstGeom prst="rect">
            <a:avLst/>
          </a:prstGeom>
          <a:noFill/>
        </p:spPr>
        <p:txBody>
          <a:bodyPr wrap="square" rtlCol="0">
            <a:spAutoFit/>
          </a:bodyPr>
          <a:lstStyle/>
          <a:p>
            <a:r>
              <a:rPr kumimoji="1" lang="ja-JP" altLang="en-US" sz="2000" dirty="0"/>
              <a:t>上のような動画を撮る方法</a:t>
            </a:r>
            <a:endParaRPr kumimoji="1" lang="en-US" altLang="ja-JP" sz="2000" dirty="0"/>
          </a:p>
          <a:p>
            <a:pPr marL="285750" indent="-285750">
              <a:buFont typeface="Arial" panose="020B0604020202020204" pitchFamily="34" charset="0"/>
              <a:buChar char="•"/>
            </a:pPr>
            <a:r>
              <a:rPr lang="ja-JP" altLang="en-US" sz="2400" dirty="0"/>
              <a:t>基本</a:t>
            </a:r>
            <a:r>
              <a:rPr lang="en-US" altLang="ja-JP" sz="2400" dirty="0"/>
              <a:t>: </a:t>
            </a:r>
            <a:r>
              <a:rPr lang="ja-JP" altLang="en-US" sz="2400" dirty="0"/>
              <a:t>カメラを動かして</a:t>
            </a:r>
            <a:r>
              <a:rPr lang="ja-JP" altLang="en-US" sz="2400" b="1" dirty="0"/>
              <a:t>動画</a:t>
            </a:r>
            <a:r>
              <a:rPr lang="ja-JP" altLang="en-US" sz="2400" dirty="0"/>
              <a:t>を保存する</a:t>
            </a:r>
            <a:endParaRPr lang="en-US" altLang="ja-JP" sz="2400" dirty="0"/>
          </a:p>
          <a:p>
            <a:pPr marL="742950" lvl="1" indent="-285750">
              <a:buFont typeface="Arial" panose="020B0604020202020204" pitchFamily="34" charset="0"/>
              <a:buChar char="•"/>
            </a:pPr>
            <a:r>
              <a:rPr lang="ja-JP" altLang="en-US" sz="2000" dirty="0"/>
              <a:t>異なる視点での再撮影には撮影対象が必要</a:t>
            </a:r>
            <a:endParaRPr lang="en-US" altLang="ja-JP" sz="2000" dirty="0"/>
          </a:p>
          <a:p>
            <a:pPr marL="285750" indent="-285750">
              <a:buFont typeface="Arial" panose="020B0604020202020204" pitchFamily="34" charset="0"/>
              <a:buChar char="•"/>
            </a:pPr>
            <a:r>
              <a:rPr lang="ja-JP" altLang="en-US" sz="2400" dirty="0"/>
              <a:t>発展</a:t>
            </a:r>
            <a:r>
              <a:rPr lang="en-US" altLang="ja-JP" sz="2400" dirty="0"/>
              <a:t>:</a:t>
            </a:r>
            <a:r>
              <a:rPr lang="ja-JP" altLang="en-US" sz="2400" dirty="0"/>
              <a:t>普通のカメラたくさん</a:t>
            </a:r>
            <a:r>
              <a:rPr lang="en-US" altLang="ja-JP" sz="2400" dirty="0"/>
              <a:t>(or</a:t>
            </a:r>
            <a:r>
              <a:rPr lang="ja-JP" altLang="en-US" sz="2400" dirty="0"/>
              <a:t>特別なカメラ数台</a:t>
            </a:r>
            <a:r>
              <a:rPr lang="en-US" altLang="ja-JP" sz="2400" dirty="0"/>
              <a:t>)</a:t>
            </a:r>
            <a:r>
              <a:rPr lang="ja-JP" altLang="en-US" sz="2400" dirty="0"/>
              <a:t>を使い</a:t>
            </a:r>
            <a:r>
              <a:rPr lang="ja-JP" altLang="en-US" sz="2400" b="1" dirty="0"/>
              <a:t>空間</a:t>
            </a:r>
            <a:r>
              <a:rPr lang="ja-JP" altLang="en-US" sz="2400" dirty="0"/>
              <a:t>を保存する</a:t>
            </a:r>
            <a:endParaRPr lang="en-US" altLang="ja-JP" sz="2400" dirty="0"/>
          </a:p>
          <a:p>
            <a:pPr marL="742950" lvl="1" indent="-285750">
              <a:buFont typeface="Arial" panose="020B0604020202020204" pitchFamily="34" charset="0"/>
              <a:buChar char="•"/>
            </a:pPr>
            <a:r>
              <a:rPr lang="ja-JP" altLang="en-US" sz="2000" dirty="0"/>
              <a:t>異なる視点での再撮影には撮影対象が</a:t>
            </a:r>
            <a:r>
              <a:rPr lang="ja-JP" altLang="en-US" sz="2000" u="sng" dirty="0"/>
              <a:t>不要</a:t>
            </a:r>
            <a:endParaRPr lang="en-US" altLang="ja-JP" sz="2000" u="sng" dirty="0"/>
          </a:p>
          <a:p>
            <a:pPr marL="742950" lvl="1" indent="-285750">
              <a:buFont typeface="Arial" panose="020B0604020202020204" pitchFamily="34" charset="0"/>
              <a:buChar char="•"/>
            </a:pPr>
            <a:r>
              <a:rPr lang="en-US" altLang="ja-JP" sz="2000" dirty="0"/>
              <a:t>1</a:t>
            </a:r>
            <a:r>
              <a:rPr lang="ja-JP" altLang="en-US" sz="2000" dirty="0"/>
              <a:t> 回しか起こらないことを保存するのに適切 </a:t>
            </a:r>
            <a:r>
              <a:rPr lang="en-US" altLang="ja-JP" sz="2000" dirty="0"/>
              <a:t>(</a:t>
            </a:r>
            <a:r>
              <a:rPr lang="ja-JP" altLang="en-US" sz="2000" dirty="0"/>
              <a:t>野球のホームラン動画など</a:t>
            </a:r>
            <a:r>
              <a:rPr lang="en-US" altLang="ja-JP" sz="2000" dirty="0"/>
              <a:t>)</a:t>
            </a:r>
          </a:p>
          <a:p>
            <a:pPr marL="742950" lvl="1" indent="-285750">
              <a:buFont typeface="Arial" panose="020B0604020202020204" pitchFamily="34" charset="0"/>
              <a:buChar char="•"/>
            </a:pPr>
            <a:r>
              <a:rPr lang="ja-JP" altLang="en-US" sz="2000" dirty="0"/>
              <a:t>このように色と構造を持つ空間を</a:t>
            </a:r>
            <a:r>
              <a:rPr lang="ja-JP" altLang="en-US" sz="2000" b="1" u="sng" dirty="0"/>
              <a:t>ラディアンスフィールド</a:t>
            </a:r>
            <a:r>
              <a:rPr lang="en-US" altLang="ja-JP" sz="2000" dirty="0"/>
              <a:t>(</a:t>
            </a:r>
            <a:r>
              <a:rPr lang="en-US" altLang="ja-JP" sz="2000" b="1" dirty="0"/>
              <a:t>R</a:t>
            </a:r>
            <a:r>
              <a:rPr lang="en-US" altLang="ja-JP" sz="2000" dirty="0"/>
              <a:t>adiance </a:t>
            </a:r>
            <a:r>
              <a:rPr lang="en-US" altLang="ja-JP" sz="2000" b="1" dirty="0"/>
              <a:t>F</a:t>
            </a:r>
            <a:r>
              <a:rPr lang="en-US" altLang="ja-JP" sz="2000" dirty="0"/>
              <a:t>ield)</a:t>
            </a:r>
            <a:r>
              <a:rPr lang="ja-JP" altLang="en-US" sz="2000" dirty="0"/>
              <a:t>という</a:t>
            </a:r>
            <a:endParaRPr lang="en-US" altLang="ja-JP" sz="2000" dirty="0"/>
          </a:p>
        </p:txBody>
      </p:sp>
      <p:sp>
        <p:nvSpPr>
          <p:cNvPr id="8" name="テキスト ボックス 7">
            <a:extLst>
              <a:ext uri="{FF2B5EF4-FFF2-40B4-BE49-F238E27FC236}">
                <a16:creationId xmlns:a16="http://schemas.microsoft.com/office/drawing/2014/main" id="{068A8C08-CD61-14BF-A27E-5D60AA148F95}"/>
              </a:ext>
            </a:extLst>
          </p:cNvPr>
          <p:cNvSpPr txBox="1"/>
          <p:nvPr/>
        </p:nvSpPr>
        <p:spPr>
          <a:xfrm>
            <a:off x="5916912" y="3883704"/>
            <a:ext cx="6287299" cy="338554"/>
          </a:xfrm>
          <a:prstGeom prst="rect">
            <a:avLst/>
          </a:prstGeom>
          <a:noFill/>
        </p:spPr>
        <p:txBody>
          <a:bodyPr wrap="none" rtlCol="0">
            <a:spAutoFit/>
          </a:bodyPr>
          <a:lstStyle/>
          <a:p>
            <a:r>
              <a:rPr lang="ja-JP" altLang="en-US" sz="1600" dirty="0"/>
              <a:t>動画出所</a:t>
            </a:r>
            <a:r>
              <a:rPr lang="en-US" altLang="ja-JP" sz="1600" dirty="0"/>
              <a:t>: </a:t>
            </a:r>
            <a:r>
              <a:rPr kumimoji="1" lang="en-US" altLang="ja-JP" sz="1600" dirty="0">
                <a:hlinkClick r:id="rId3"/>
              </a:rPr>
              <a:t>https://github.com/linusmossberg/light-field-renderer</a:t>
            </a:r>
            <a:endParaRPr kumimoji="1" lang="en-US" altLang="ja-JP" sz="1600" dirty="0"/>
          </a:p>
        </p:txBody>
      </p:sp>
      <p:sp>
        <p:nvSpPr>
          <p:cNvPr id="4" name="日付プレースホルダー 3">
            <a:extLst>
              <a:ext uri="{FF2B5EF4-FFF2-40B4-BE49-F238E27FC236}">
                <a16:creationId xmlns:a16="http://schemas.microsoft.com/office/drawing/2014/main" id="{5B260BB7-4753-1620-F286-0F53A316A6BF}"/>
              </a:ext>
            </a:extLst>
          </p:cNvPr>
          <p:cNvSpPr>
            <a:spLocks noGrp="1"/>
          </p:cNvSpPr>
          <p:nvPr>
            <p:ph type="dt" sz="half" idx="10"/>
          </p:nvPr>
        </p:nvSpPr>
        <p:spPr/>
        <p:txBody>
          <a:bodyPr/>
          <a:lstStyle/>
          <a:p>
            <a:r>
              <a:rPr kumimoji="1" lang="en-US" altLang="ja-JP"/>
              <a:t>2024/1/31</a:t>
            </a:r>
            <a:endParaRPr kumimoji="1" lang="ja-JP" altLang="en-US"/>
          </a:p>
        </p:txBody>
      </p:sp>
      <p:sp>
        <p:nvSpPr>
          <p:cNvPr id="6" name="スライド番号プレースホルダー 5">
            <a:extLst>
              <a:ext uri="{FF2B5EF4-FFF2-40B4-BE49-F238E27FC236}">
                <a16:creationId xmlns:a16="http://schemas.microsoft.com/office/drawing/2014/main" id="{6931F35A-2F75-6EE3-F69F-35D667530D75}"/>
              </a:ext>
            </a:extLst>
          </p:cNvPr>
          <p:cNvSpPr>
            <a:spLocks noGrp="1"/>
          </p:cNvSpPr>
          <p:nvPr>
            <p:ph type="sldNum" sz="quarter" idx="12"/>
          </p:nvPr>
        </p:nvSpPr>
        <p:spPr/>
        <p:txBody>
          <a:bodyPr/>
          <a:lstStyle/>
          <a:p>
            <a:fld id="{1A33C891-B2ED-40BC-9E9F-45F2CE42BAA2}" type="slidenum">
              <a:rPr lang="ja-JP" altLang="en-US" smtClean="0"/>
              <a:pPr/>
              <a:t>23</a:t>
            </a:fld>
            <a:r>
              <a:rPr lang="en-US" altLang="ja-JP"/>
              <a:t>/17</a:t>
            </a:r>
            <a:endParaRPr kumimoji="1" lang="ja-JP" altLang="en-US" dirty="0"/>
          </a:p>
        </p:txBody>
      </p:sp>
      <p:sp>
        <p:nvSpPr>
          <p:cNvPr id="7" name="フッター プレースホルダー 6">
            <a:extLst>
              <a:ext uri="{FF2B5EF4-FFF2-40B4-BE49-F238E27FC236}">
                <a16:creationId xmlns:a16="http://schemas.microsoft.com/office/drawing/2014/main" id="{C4D39085-33E0-E644-F91C-E0A7677E8FEC}"/>
              </a:ext>
            </a:extLst>
          </p:cNvPr>
          <p:cNvSpPr>
            <a:spLocks noGrp="1"/>
          </p:cNvSpPr>
          <p:nvPr>
            <p:ph type="ftr" sz="quarter" idx="11"/>
          </p:nvPr>
        </p:nvSpPr>
        <p:spPr/>
        <p:txBody>
          <a:bodyPr/>
          <a:lstStyle/>
          <a:p>
            <a:r>
              <a:rPr kumimoji="1" lang="ja-JP" altLang="en-US"/>
              <a:t>曲線近傍を移動する視点から見えるステレオ自由視点画像の高速生成</a:t>
            </a:r>
          </a:p>
        </p:txBody>
      </p:sp>
    </p:spTree>
    <p:extLst>
      <p:ext uri="{BB962C8B-B14F-4D97-AF65-F5344CB8AC3E}">
        <p14:creationId xmlns:p14="http://schemas.microsoft.com/office/powerpoint/2010/main" val="3002607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242F36-F32D-6FE4-C42A-FF6E6BBE46FB}"/>
              </a:ext>
            </a:extLst>
          </p:cNvPr>
          <p:cNvSpPr>
            <a:spLocks noGrp="1"/>
          </p:cNvSpPr>
          <p:nvPr>
            <p:ph type="title"/>
          </p:nvPr>
        </p:nvSpPr>
        <p:spPr/>
        <p:txBody>
          <a:bodyPr/>
          <a:lstStyle/>
          <a:p>
            <a:r>
              <a:rPr kumimoji="1" lang="ja-JP" altLang="en-US" dirty="0"/>
              <a:t>レンダリング方程式</a:t>
            </a: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BD4BA51D-6420-12F3-32C6-9E2D50AA8B3C}"/>
                  </a:ext>
                </a:extLst>
              </p:cNvPr>
              <p:cNvSpPr>
                <a:spLocks noGrp="1"/>
              </p:cNvSpPr>
              <p:nvPr>
                <p:ph idx="1"/>
              </p:nvPr>
            </p:nvSpPr>
            <p:spPr>
              <a:xfrm>
                <a:off x="838200" y="1864408"/>
                <a:ext cx="11145253" cy="4351338"/>
              </a:xfrm>
            </p:spPr>
            <p:txBody>
              <a:bodyPr>
                <a:normAutofit/>
              </a:bodyPr>
              <a:lstStyle/>
              <a:p>
                <a:pPr marL="0" indent="0">
                  <a:buNone/>
                </a:pPr>
                <a14:m>
                  <m:oMathPara xmlns:m="http://schemas.openxmlformats.org/officeDocument/2006/math">
                    <m:oMathParaPr>
                      <m:jc m:val="centerGroup"/>
                    </m:oMathParaPr>
                    <m:oMath xmlns:m="http://schemas.openxmlformats.org/officeDocument/2006/math">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𝐿</m:t>
                          </m:r>
                        </m:e>
                        <m:sub>
                          <m:r>
                            <a:rPr kumimoji="1" lang="en-US" altLang="ja-JP" b="0" i="1" smtClean="0">
                              <a:latin typeface="Cambria Math" panose="02040503050406030204" pitchFamily="18" charset="0"/>
                            </a:rPr>
                            <m:t>𝑜</m:t>
                          </m:r>
                        </m:sub>
                      </m:sSub>
                      <m:d>
                        <m:dPr>
                          <m:ctrlPr>
                            <a:rPr kumimoji="1" lang="en-US" altLang="ja-JP" b="0" i="1" smtClean="0">
                              <a:latin typeface="Cambria Math" panose="02040503050406030204" pitchFamily="18" charset="0"/>
                            </a:rPr>
                          </m:ctrlPr>
                        </m:dPr>
                        <m:e>
                          <m:r>
                            <a:rPr kumimoji="1" lang="en-US" altLang="ja-JP" b="1" i="1" smtClean="0">
                              <a:latin typeface="Cambria Math" panose="02040503050406030204" pitchFamily="18" charset="0"/>
                            </a:rPr>
                            <m:t>𝒑</m:t>
                          </m:r>
                          <m:r>
                            <a:rPr kumimoji="1" lang="en-US" altLang="ja-JP" b="1" i="1" smtClean="0">
                              <a:latin typeface="Cambria Math" panose="02040503050406030204" pitchFamily="18" charset="0"/>
                            </a:rPr>
                            <m:t>,</m:t>
                          </m:r>
                          <m:r>
                            <a:rPr kumimoji="1" lang="en-US" altLang="ja-JP" b="1" i="1" smtClean="0">
                              <a:latin typeface="Cambria Math" panose="02040503050406030204" pitchFamily="18" charset="0"/>
                            </a:rPr>
                            <m:t>𝒅</m:t>
                          </m:r>
                        </m:e>
                      </m:d>
                      <m:r>
                        <a:rPr kumimoji="1" lang="en-US" altLang="ja-JP" b="0" i="1" smtClean="0">
                          <a:latin typeface="Cambria Math" panose="02040503050406030204" pitchFamily="18" charset="0"/>
                        </a:rPr>
                        <m:t>=</m:t>
                      </m:r>
                      <m:nary>
                        <m:naryPr>
                          <m:supHide m:val="on"/>
                          <m:ctrlPr>
                            <a:rPr lang="en-US" altLang="ja-JP" b="0" i="1" smtClean="0">
                              <a:latin typeface="Cambria Math" panose="02040503050406030204" pitchFamily="18" charset="0"/>
                            </a:rPr>
                          </m:ctrlPr>
                        </m:naryPr>
                        <m:sub>
                          <m:r>
                            <m:rPr>
                              <m:sty m:val="p"/>
                            </m:rPr>
                            <a:rPr lang="en-US" altLang="ja-JP" b="0" i="0" smtClean="0">
                              <a:latin typeface="Cambria Math" panose="02040503050406030204" pitchFamily="18" charset="0"/>
                            </a:rPr>
                            <m:t>Ω</m:t>
                          </m:r>
                        </m:sub>
                        <m:sup/>
                        <m:e>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𝑓</m:t>
                              </m:r>
                            </m:e>
                            <m:sub>
                              <m:r>
                                <a:rPr lang="en-US" altLang="ja-JP" b="0" i="1" smtClean="0">
                                  <a:latin typeface="Cambria Math" panose="02040503050406030204" pitchFamily="18" charset="0"/>
                                </a:rPr>
                                <m:t>𝑟</m:t>
                              </m:r>
                            </m:sub>
                          </m:sSub>
                          <m:d>
                            <m:dPr>
                              <m:ctrlPr>
                                <a:rPr lang="en-US" altLang="ja-JP" i="1">
                                  <a:latin typeface="Cambria Math" panose="02040503050406030204" pitchFamily="18" charset="0"/>
                                </a:rPr>
                              </m:ctrlPr>
                            </m:dPr>
                            <m:e>
                              <m:r>
                                <a:rPr lang="en-US" altLang="ja-JP" b="1" i="1" smtClean="0">
                                  <a:latin typeface="Cambria Math" panose="02040503050406030204" pitchFamily="18" charset="0"/>
                                </a:rPr>
                                <m:t>𝒑</m:t>
                              </m:r>
                              <m:r>
                                <a:rPr lang="en-US" altLang="ja-JP" b="1" i="1" smtClean="0">
                                  <a:latin typeface="Cambria Math" panose="02040503050406030204" pitchFamily="18" charset="0"/>
                                </a:rPr>
                                <m:t>,</m:t>
                              </m:r>
                              <m:r>
                                <a:rPr lang="en-US" altLang="ja-JP" b="1" i="1" smtClean="0">
                                  <a:latin typeface="Cambria Math" panose="02040503050406030204" pitchFamily="18" charset="0"/>
                                </a:rPr>
                                <m:t>𝒅</m:t>
                              </m:r>
                              <m:r>
                                <a:rPr lang="en-US" altLang="ja-JP" b="1" i="1" smtClean="0">
                                  <a:latin typeface="Cambria Math" panose="02040503050406030204" pitchFamily="18" charset="0"/>
                                </a:rPr>
                                <m:t>,</m:t>
                              </m:r>
                              <m:sSub>
                                <m:sSubPr>
                                  <m:ctrlPr>
                                    <a:rPr lang="en-US" altLang="ja-JP" b="1" i="1" smtClean="0">
                                      <a:latin typeface="Cambria Math" panose="02040503050406030204" pitchFamily="18" charset="0"/>
                                    </a:rPr>
                                  </m:ctrlPr>
                                </m:sSubPr>
                                <m:e>
                                  <m:r>
                                    <a:rPr lang="en-US" altLang="ja-JP" b="1" i="1" smtClean="0">
                                      <a:latin typeface="Cambria Math" panose="02040503050406030204" pitchFamily="18" charset="0"/>
                                    </a:rPr>
                                    <m:t>𝝎</m:t>
                                  </m:r>
                                </m:e>
                                <m:sub>
                                  <m:r>
                                    <a:rPr lang="en-US" altLang="ja-JP" b="1" i="1" smtClean="0">
                                      <a:latin typeface="Cambria Math" panose="02040503050406030204" pitchFamily="18" charset="0"/>
                                    </a:rPr>
                                    <m:t>𝒊</m:t>
                                  </m:r>
                                </m:sub>
                              </m:sSub>
                            </m:e>
                          </m:d>
                        </m:e>
                      </m:nary>
                      <m:sSub>
                        <m:sSubPr>
                          <m:ctrlPr>
                            <a:rPr lang="en-US" altLang="ja-JP" i="1">
                              <a:latin typeface="Cambria Math" panose="02040503050406030204" pitchFamily="18" charset="0"/>
                            </a:rPr>
                          </m:ctrlPr>
                        </m:sSubPr>
                        <m:e>
                          <m:r>
                            <a:rPr lang="en-US" altLang="ja-JP" i="1">
                              <a:latin typeface="Cambria Math" panose="02040503050406030204" pitchFamily="18" charset="0"/>
                            </a:rPr>
                            <m:t>𝐿</m:t>
                          </m:r>
                        </m:e>
                        <m:sub>
                          <m:r>
                            <a:rPr lang="en-US" altLang="ja-JP" b="0" i="1" smtClean="0">
                              <a:latin typeface="Cambria Math" panose="02040503050406030204" pitchFamily="18" charset="0"/>
                            </a:rPr>
                            <m:t>𝑖</m:t>
                          </m:r>
                        </m:sub>
                      </m:sSub>
                      <m:d>
                        <m:dPr>
                          <m:ctrlPr>
                            <a:rPr lang="en-US" altLang="ja-JP" i="1">
                              <a:latin typeface="Cambria Math" panose="02040503050406030204" pitchFamily="18" charset="0"/>
                            </a:rPr>
                          </m:ctrlPr>
                        </m:dPr>
                        <m:e>
                          <m:r>
                            <a:rPr lang="en-US" altLang="ja-JP" b="1" i="1" smtClean="0">
                              <a:latin typeface="Cambria Math" panose="02040503050406030204" pitchFamily="18" charset="0"/>
                            </a:rPr>
                            <m:t>𝒑</m:t>
                          </m:r>
                          <m:r>
                            <a:rPr lang="en-US" altLang="ja-JP" b="1" i="1" smtClean="0">
                              <a:latin typeface="Cambria Math" panose="02040503050406030204" pitchFamily="18" charset="0"/>
                            </a:rPr>
                            <m:t>,</m:t>
                          </m:r>
                          <m:sSub>
                            <m:sSubPr>
                              <m:ctrlPr>
                                <a:rPr lang="en-US" altLang="ja-JP" b="1" i="1">
                                  <a:latin typeface="Cambria Math" panose="02040503050406030204" pitchFamily="18" charset="0"/>
                                </a:rPr>
                              </m:ctrlPr>
                            </m:sSubPr>
                            <m:e>
                              <m:r>
                                <a:rPr lang="en-US" altLang="ja-JP" b="1" i="1">
                                  <a:latin typeface="Cambria Math" panose="02040503050406030204" pitchFamily="18" charset="0"/>
                                </a:rPr>
                                <m:t>𝝎</m:t>
                              </m:r>
                            </m:e>
                            <m:sub>
                              <m:r>
                                <a:rPr lang="en-US" altLang="ja-JP" b="1" i="1">
                                  <a:latin typeface="Cambria Math" panose="02040503050406030204" pitchFamily="18" charset="0"/>
                                </a:rPr>
                                <m:t>𝒊</m:t>
                              </m:r>
                            </m:sub>
                          </m:sSub>
                        </m:e>
                      </m:d>
                      <m:d>
                        <m:dPr>
                          <m:ctrlPr>
                            <a:rPr lang="en-US" altLang="ja-JP" b="0" i="1" smtClean="0">
                              <a:latin typeface="Cambria Math" panose="02040503050406030204" pitchFamily="18" charset="0"/>
                            </a:rPr>
                          </m:ctrlPr>
                        </m:dPr>
                        <m:e>
                          <m:sSub>
                            <m:sSubPr>
                              <m:ctrlPr>
                                <a:rPr lang="en-US" altLang="ja-JP" b="1" i="1">
                                  <a:latin typeface="Cambria Math" panose="02040503050406030204" pitchFamily="18" charset="0"/>
                                </a:rPr>
                              </m:ctrlPr>
                            </m:sSubPr>
                            <m:e>
                              <m:r>
                                <a:rPr lang="en-US" altLang="ja-JP" b="1" i="1">
                                  <a:latin typeface="Cambria Math" panose="02040503050406030204" pitchFamily="18" charset="0"/>
                                </a:rPr>
                                <m:t>𝝎</m:t>
                              </m:r>
                            </m:e>
                            <m:sub>
                              <m:r>
                                <a:rPr lang="en-US" altLang="ja-JP" b="1" i="1">
                                  <a:latin typeface="Cambria Math" panose="02040503050406030204" pitchFamily="18" charset="0"/>
                                </a:rPr>
                                <m:t>𝒊</m:t>
                              </m:r>
                            </m:sub>
                          </m:sSub>
                          <m:r>
                            <a:rPr lang="en-US" altLang="ja-JP" b="1" i="1" smtClean="0">
                              <a:latin typeface="Cambria Math" panose="02040503050406030204" pitchFamily="18" charset="0"/>
                            </a:rPr>
                            <m:t> </m:t>
                          </m:r>
                          <m:r>
                            <a:rPr lang="en-US" altLang="ja-JP" b="0" i="1" smtClean="0">
                              <a:latin typeface="Cambria Math" panose="02040503050406030204" pitchFamily="18" charset="0"/>
                            </a:rPr>
                            <m:t>⋅</m:t>
                          </m:r>
                          <m:r>
                            <a:rPr lang="en-US" altLang="ja-JP" b="1" i="1" smtClean="0">
                              <a:latin typeface="Cambria Math" panose="02040503050406030204" pitchFamily="18" charset="0"/>
                            </a:rPr>
                            <m:t>𝒏</m:t>
                          </m:r>
                        </m:e>
                      </m:d>
                      <m:r>
                        <a:rPr lang="en-US" altLang="ja-JP" b="0" i="1" smtClean="0">
                          <a:latin typeface="Cambria Math" panose="02040503050406030204" pitchFamily="18" charset="0"/>
                        </a:rPr>
                        <m:t>𝑑</m:t>
                      </m:r>
                      <m:sSub>
                        <m:sSubPr>
                          <m:ctrlPr>
                            <a:rPr lang="en-US" altLang="ja-JP" b="1" i="1">
                              <a:latin typeface="Cambria Math" panose="02040503050406030204" pitchFamily="18" charset="0"/>
                            </a:rPr>
                          </m:ctrlPr>
                        </m:sSubPr>
                        <m:e>
                          <m:r>
                            <a:rPr lang="en-US" altLang="ja-JP" b="1" i="1">
                              <a:latin typeface="Cambria Math" panose="02040503050406030204" pitchFamily="18" charset="0"/>
                            </a:rPr>
                            <m:t>𝝎</m:t>
                          </m:r>
                        </m:e>
                        <m:sub>
                          <m:r>
                            <a:rPr lang="en-US" altLang="ja-JP" b="1" i="1">
                              <a:latin typeface="Cambria Math" panose="02040503050406030204" pitchFamily="18" charset="0"/>
                            </a:rPr>
                            <m:t>𝒊</m:t>
                          </m:r>
                        </m:sub>
                      </m:sSub>
                    </m:oMath>
                  </m:oMathPara>
                </a14:m>
                <a:endParaRPr kumimoji="1" lang="en-US" altLang="ja-JP" dirty="0"/>
              </a:p>
              <a:p>
                <a14:m>
                  <m:oMath xmlns:m="http://schemas.openxmlformats.org/officeDocument/2006/math">
                    <m:r>
                      <a:rPr kumimoji="1" lang="en-US" altLang="ja-JP" b="1" i="1" smtClean="0">
                        <a:latin typeface="Cambria Math" panose="02040503050406030204" pitchFamily="18" charset="0"/>
                      </a:rPr>
                      <m:t>𝒑</m:t>
                    </m:r>
                  </m:oMath>
                </a14:m>
                <a:r>
                  <a:rPr kumimoji="1" lang="en-US" altLang="ja-JP" dirty="0"/>
                  <a:t>: </a:t>
                </a:r>
                <a:r>
                  <a:rPr lang="ja-JP" altLang="en-US" dirty="0"/>
                  <a:t>レイ</a:t>
                </a:r>
                <a:r>
                  <a:rPr kumimoji="1" lang="ja-JP" altLang="en-US" dirty="0"/>
                  <a:t>原点</a:t>
                </a:r>
                <a:endParaRPr lang="en-US" altLang="ja-JP" dirty="0"/>
              </a:p>
              <a:p>
                <a14:m>
                  <m:oMath xmlns:m="http://schemas.openxmlformats.org/officeDocument/2006/math">
                    <m:r>
                      <a:rPr kumimoji="1" lang="en-US" altLang="ja-JP" b="1" i="1" smtClean="0">
                        <a:latin typeface="Cambria Math" panose="02040503050406030204" pitchFamily="18" charset="0"/>
                      </a:rPr>
                      <m:t>𝒅</m:t>
                    </m:r>
                  </m:oMath>
                </a14:m>
                <a:r>
                  <a:rPr kumimoji="1" lang="en-US" altLang="ja-JP" dirty="0"/>
                  <a:t>: </a:t>
                </a:r>
                <a:r>
                  <a:rPr lang="ja-JP" altLang="en-US" dirty="0"/>
                  <a:t>レイ方向</a:t>
                </a:r>
                <a:endParaRPr lang="en-US" altLang="ja-JP" i="1" dirty="0">
                  <a:latin typeface="Cambria Math" panose="02040503050406030204" pitchFamily="18" charset="0"/>
                </a:endParaRPr>
              </a:p>
              <a:p>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𝐿</m:t>
                        </m:r>
                      </m:e>
                      <m:sub>
                        <m:r>
                          <a:rPr lang="en-US" altLang="ja-JP" i="1">
                            <a:latin typeface="Cambria Math" panose="02040503050406030204" pitchFamily="18" charset="0"/>
                          </a:rPr>
                          <m:t>𝑜</m:t>
                        </m:r>
                      </m:sub>
                    </m:sSub>
                    <m:d>
                      <m:dPr>
                        <m:ctrlPr>
                          <a:rPr lang="en-US" altLang="ja-JP" i="1">
                            <a:latin typeface="Cambria Math" panose="02040503050406030204" pitchFamily="18" charset="0"/>
                          </a:rPr>
                        </m:ctrlPr>
                      </m:dPr>
                      <m:e>
                        <m:r>
                          <a:rPr lang="en-US" altLang="ja-JP" b="1" i="1">
                            <a:latin typeface="Cambria Math" panose="02040503050406030204" pitchFamily="18" charset="0"/>
                          </a:rPr>
                          <m:t>𝒑</m:t>
                        </m:r>
                        <m:r>
                          <a:rPr lang="en-US" altLang="ja-JP" b="1" i="1">
                            <a:latin typeface="Cambria Math" panose="02040503050406030204" pitchFamily="18" charset="0"/>
                          </a:rPr>
                          <m:t>,</m:t>
                        </m:r>
                        <m:r>
                          <a:rPr lang="en-US" altLang="ja-JP" b="1" i="1">
                            <a:latin typeface="Cambria Math" panose="02040503050406030204" pitchFamily="18" charset="0"/>
                          </a:rPr>
                          <m:t>𝒅</m:t>
                        </m:r>
                      </m:e>
                    </m:d>
                  </m:oMath>
                </a14:m>
                <a:r>
                  <a:rPr lang="en-US" altLang="ja-JP" dirty="0"/>
                  <a:t>: </a:t>
                </a:r>
                <a:r>
                  <a:rPr lang="ja-JP" altLang="en-US" dirty="0"/>
                  <a:t>レイのラディアンス</a:t>
                </a:r>
                <a:r>
                  <a:rPr lang="en-US" altLang="ja-JP" dirty="0"/>
                  <a:t>(</a:t>
                </a:r>
                <a:r>
                  <a:rPr lang="ja-JP" altLang="en-US" dirty="0"/>
                  <a:t>明るさ</a:t>
                </a:r>
                <a:r>
                  <a:rPr lang="en-US" altLang="ja-JP" dirty="0"/>
                  <a:t>)</a:t>
                </a:r>
                <a:endParaRPr kumimoji="1" lang="en-US" altLang="ja-JP" dirty="0"/>
              </a:p>
              <a:p>
                <a14:m>
                  <m:oMath xmlns:m="http://schemas.openxmlformats.org/officeDocument/2006/math">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𝑓</m:t>
                        </m:r>
                      </m:e>
                      <m:sub>
                        <m:r>
                          <a:rPr lang="en-US" altLang="ja-JP" b="0" i="1" smtClean="0">
                            <a:latin typeface="Cambria Math" panose="02040503050406030204" pitchFamily="18" charset="0"/>
                          </a:rPr>
                          <m:t>𝑟</m:t>
                        </m:r>
                      </m:sub>
                    </m:sSub>
                    <m:d>
                      <m:dPr>
                        <m:ctrlPr>
                          <a:rPr lang="en-US" altLang="ja-JP" i="1">
                            <a:latin typeface="Cambria Math" panose="02040503050406030204" pitchFamily="18" charset="0"/>
                          </a:rPr>
                        </m:ctrlPr>
                      </m:dPr>
                      <m:e>
                        <m:r>
                          <a:rPr lang="en-US" altLang="ja-JP" b="1" i="1" smtClean="0">
                            <a:latin typeface="Cambria Math" panose="02040503050406030204" pitchFamily="18" charset="0"/>
                          </a:rPr>
                          <m:t>𝒑</m:t>
                        </m:r>
                        <m:r>
                          <a:rPr lang="en-US" altLang="ja-JP" b="1" i="1" smtClean="0">
                            <a:latin typeface="Cambria Math" panose="02040503050406030204" pitchFamily="18" charset="0"/>
                          </a:rPr>
                          <m:t>,</m:t>
                        </m:r>
                        <m:r>
                          <a:rPr lang="en-US" altLang="ja-JP" b="1" i="1" smtClean="0">
                            <a:latin typeface="Cambria Math" panose="02040503050406030204" pitchFamily="18" charset="0"/>
                          </a:rPr>
                          <m:t>𝒅</m:t>
                        </m:r>
                        <m:r>
                          <a:rPr lang="en-US" altLang="ja-JP" b="1" i="1" smtClean="0">
                            <a:latin typeface="Cambria Math" panose="02040503050406030204" pitchFamily="18" charset="0"/>
                          </a:rPr>
                          <m:t>,</m:t>
                        </m:r>
                        <m:sSub>
                          <m:sSubPr>
                            <m:ctrlPr>
                              <a:rPr lang="en-US" altLang="ja-JP" b="1" i="1" smtClean="0">
                                <a:latin typeface="Cambria Math" panose="02040503050406030204" pitchFamily="18" charset="0"/>
                              </a:rPr>
                            </m:ctrlPr>
                          </m:sSubPr>
                          <m:e>
                            <m:r>
                              <a:rPr lang="en-US" altLang="ja-JP" b="1" i="1" smtClean="0">
                                <a:latin typeface="Cambria Math" panose="02040503050406030204" pitchFamily="18" charset="0"/>
                              </a:rPr>
                              <m:t>𝝎</m:t>
                            </m:r>
                          </m:e>
                          <m:sub>
                            <m:r>
                              <a:rPr lang="en-US" altLang="ja-JP" b="1" i="1" smtClean="0">
                                <a:latin typeface="Cambria Math" panose="02040503050406030204" pitchFamily="18" charset="0"/>
                              </a:rPr>
                              <m:t>𝒊</m:t>
                            </m:r>
                          </m:sub>
                        </m:sSub>
                      </m:e>
                    </m:d>
                  </m:oMath>
                </a14:m>
                <a:r>
                  <a:rPr kumimoji="1" lang="en-US" altLang="ja-JP" dirty="0"/>
                  <a:t>:</a:t>
                </a:r>
                <a:r>
                  <a:rPr lang="ja-JP" altLang="en-US" dirty="0"/>
                  <a:t> 反射関数</a:t>
                </a:r>
                <a:endParaRPr lang="en-US" altLang="ja-JP" dirty="0"/>
              </a:p>
              <a:p>
                <a14:m>
                  <m:oMath xmlns:m="http://schemas.openxmlformats.org/officeDocument/2006/math">
                    <m:sSub>
                      <m:sSubPr>
                        <m:ctrlPr>
                          <a:rPr lang="en-US" altLang="ja-JP" i="1" smtClean="0">
                            <a:latin typeface="Cambria Math" panose="02040503050406030204" pitchFamily="18" charset="0"/>
                          </a:rPr>
                        </m:ctrlPr>
                      </m:sSubPr>
                      <m:e>
                        <m:r>
                          <a:rPr lang="en-US" altLang="ja-JP" i="1">
                            <a:latin typeface="Cambria Math" panose="02040503050406030204" pitchFamily="18" charset="0"/>
                          </a:rPr>
                          <m:t>𝐿</m:t>
                        </m:r>
                      </m:e>
                      <m:sub>
                        <m:r>
                          <a:rPr lang="en-US" altLang="ja-JP" b="0" i="1" smtClean="0">
                            <a:latin typeface="Cambria Math" panose="02040503050406030204" pitchFamily="18" charset="0"/>
                          </a:rPr>
                          <m:t>𝑖</m:t>
                        </m:r>
                      </m:sub>
                    </m:sSub>
                    <m:d>
                      <m:dPr>
                        <m:ctrlPr>
                          <a:rPr lang="en-US" altLang="ja-JP" i="1">
                            <a:latin typeface="Cambria Math" panose="02040503050406030204" pitchFamily="18" charset="0"/>
                          </a:rPr>
                        </m:ctrlPr>
                      </m:dPr>
                      <m:e>
                        <m:r>
                          <a:rPr lang="en-US" altLang="ja-JP" b="1" i="1" smtClean="0">
                            <a:latin typeface="Cambria Math" panose="02040503050406030204" pitchFamily="18" charset="0"/>
                          </a:rPr>
                          <m:t>𝒑</m:t>
                        </m:r>
                        <m:r>
                          <a:rPr lang="en-US" altLang="ja-JP" b="1" i="1" smtClean="0">
                            <a:latin typeface="Cambria Math" panose="02040503050406030204" pitchFamily="18" charset="0"/>
                          </a:rPr>
                          <m:t>,</m:t>
                        </m:r>
                        <m:sSub>
                          <m:sSubPr>
                            <m:ctrlPr>
                              <a:rPr lang="en-US" altLang="ja-JP" b="1" i="1">
                                <a:latin typeface="Cambria Math" panose="02040503050406030204" pitchFamily="18" charset="0"/>
                              </a:rPr>
                            </m:ctrlPr>
                          </m:sSubPr>
                          <m:e>
                            <m:r>
                              <a:rPr lang="en-US" altLang="ja-JP" b="1" i="1">
                                <a:latin typeface="Cambria Math" panose="02040503050406030204" pitchFamily="18" charset="0"/>
                              </a:rPr>
                              <m:t>𝝎</m:t>
                            </m:r>
                          </m:e>
                          <m:sub>
                            <m:r>
                              <a:rPr lang="en-US" altLang="ja-JP" b="1" i="1">
                                <a:latin typeface="Cambria Math" panose="02040503050406030204" pitchFamily="18" charset="0"/>
                              </a:rPr>
                              <m:t>𝒊</m:t>
                            </m:r>
                          </m:sub>
                        </m:sSub>
                      </m:e>
                    </m:d>
                  </m:oMath>
                </a14:m>
                <a:r>
                  <a:rPr lang="en-US" altLang="ja-JP" dirty="0"/>
                  <a:t>: </a:t>
                </a:r>
                <a14:m>
                  <m:oMath xmlns:m="http://schemas.openxmlformats.org/officeDocument/2006/math">
                    <m:r>
                      <a:rPr lang="en-US" altLang="ja-JP">
                        <a:latin typeface="Cambria Math" panose="02040503050406030204" pitchFamily="18" charset="0"/>
                      </a:rPr>
                      <m:t> </m:t>
                    </m:r>
                    <m:sSub>
                      <m:sSubPr>
                        <m:ctrlPr>
                          <a:rPr lang="en-US" altLang="ja-JP" b="1" i="1">
                            <a:latin typeface="Cambria Math" panose="02040503050406030204" pitchFamily="18" charset="0"/>
                          </a:rPr>
                        </m:ctrlPr>
                      </m:sSubPr>
                      <m:e>
                        <m:r>
                          <a:rPr lang="en-US" altLang="ja-JP" b="1" i="1">
                            <a:latin typeface="Cambria Math" panose="02040503050406030204" pitchFamily="18" charset="0"/>
                          </a:rPr>
                          <m:t>𝝎</m:t>
                        </m:r>
                      </m:e>
                      <m:sub>
                        <m:r>
                          <a:rPr lang="en-US" altLang="ja-JP" b="1" i="1">
                            <a:latin typeface="Cambria Math" panose="02040503050406030204" pitchFamily="18" charset="0"/>
                          </a:rPr>
                          <m:t>𝒊</m:t>
                        </m:r>
                      </m:sub>
                    </m:sSub>
                  </m:oMath>
                </a14:m>
                <a:r>
                  <a:rPr lang="ja-JP" altLang="en-US" dirty="0"/>
                  <a:t> 方向から地点 </a:t>
                </a:r>
                <a14:m>
                  <m:oMath xmlns:m="http://schemas.openxmlformats.org/officeDocument/2006/math">
                    <m:r>
                      <a:rPr lang="en-US" altLang="ja-JP" b="1" i="1">
                        <a:latin typeface="Cambria Math" panose="02040503050406030204" pitchFamily="18" charset="0"/>
                      </a:rPr>
                      <m:t>𝒑</m:t>
                    </m:r>
                  </m:oMath>
                </a14:m>
                <a:r>
                  <a:rPr lang="en-US" altLang="ja-JP" dirty="0"/>
                  <a:t> </a:t>
                </a:r>
                <a:r>
                  <a:rPr lang="ja-JP" altLang="en-US" dirty="0"/>
                  <a:t>に届くレイの光量</a:t>
                </a:r>
                <a:endParaRPr lang="en-US" altLang="ja-JP" dirty="0"/>
              </a:p>
              <a:p>
                <a:pPr lvl="1"/>
                <a14:m>
                  <m:oMath xmlns:m="http://schemas.openxmlformats.org/officeDocument/2006/math">
                    <m:r>
                      <a:rPr lang="en-US" altLang="ja-JP" b="1" i="1" smtClean="0">
                        <a:latin typeface="Cambria Math" panose="02040503050406030204" pitchFamily="18" charset="0"/>
                      </a:rPr>
                      <m:t>𝒑</m:t>
                    </m:r>
                    <m:r>
                      <a:rPr lang="en-US" altLang="ja-JP" b="1" i="1" smtClean="0">
                        <a:latin typeface="Cambria Math" panose="02040503050406030204" pitchFamily="18" charset="0"/>
                      </a:rPr>
                      <m:t>−</m:t>
                    </m:r>
                    <m:r>
                      <a:rPr lang="en-US" altLang="ja-JP" b="0" i="1" smtClean="0">
                        <a:latin typeface="Cambria Math" panose="02040503050406030204" pitchFamily="18" charset="0"/>
                      </a:rPr>
                      <m:t>𝑎</m:t>
                    </m:r>
                    <m:sSub>
                      <m:sSubPr>
                        <m:ctrlPr>
                          <a:rPr lang="en-US" altLang="ja-JP" b="1" i="1">
                            <a:latin typeface="Cambria Math" panose="02040503050406030204" pitchFamily="18" charset="0"/>
                          </a:rPr>
                        </m:ctrlPr>
                      </m:sSubPr>
                      <m:e>
                        <m:r>
                          <a:rPr lang="en-US" altLang="ja-JP" b="1" i="1">
                            <a:latin typeface="Cambria Math" panose="02040503050406030204" pitchFamily="18" charset="0"/>
                          </a:rPr>
                          <m:t>𝝎</m:t>
                        </m:r>
                      </m:e>
                      <m:sub>
                        <m:r>
                          <a:rPr lang="en-US" altLang="ja-JP" b="1" i="1">
                            <a:latin typeface="Cambria Math" panose="02040503050406030204" pitchFamily="18" charset="0"/>
                          </a:rPr>
                          <m:t>𝒊</m:t>
                        </m:r>
                      </m:sub>
                    </m:sSub>
                  </m:oMath>
                </a14:m>
                <a:r>
                  <a:rPr lang="ja-JP" altLang="en-US" dirty="0"/>
                  <a:t>から</a:t>
                </a:r>
                <a14:m>
                  <m:oMath xmlns:m="http://schemas.openxmlformats.org/officeDocument/2006/math">
                    <m:r>
                      <a:rPr lang="en-US" altLang="ja-JP" b="1" i="1">
                        <a:latin typeface="Cambria Math" panose="02040503050406030204" pitchFamily="18" charset="0"/>
                      </a:rPr>
                      <m:t>𝒑</m:t>
                    </m:r>
                  </m:oMath>
                </a14:m>
                <a:r>
                  <a:rPr lang="ja-JP" altLang="en-US" dirty="0"/>
                  <a:t>へ延びるレイの光量</a:t>
                </a:r>
                <a:r>
                  <a:rPr lang="en-US" altLang="ja-JP" dirty="0"/>
                  <a:t>(</a:t>
                </a:r>
                <a14:m>
                  <m:oMath xmlns:m="http://schemas.openxmlformats.org/officeDocument/2006/math">
                    <m:r>
                      <a:rPr lang="en-US" altLang="ja-JP" i="1">
                        <a:latin typeface="Cambria Math" panose="02040503050406030204" pitchFamily="18" charset="0"/>
                      </a:rPr>
                      <m:t>𝑎</m:t>
                    </m:r>
                  </m:oMath>
                </a14:m>
                <a:r>
                  <a:rPr lang="ja-JP" altLang="en-US" dirty="0"/>
                  <a:t>は任意の正の数</a:t>
                </a:r>
                <a:r>
                  <a:rPr lang="en-US" altLang="ja-JP" dirty="0"/>
                  <a:t>)</a:t>
                </a:r>
              </a:p>
              <a:p>
                <a14:m>
                  <m:oMath xmlns:m="http://schemas.openxmlformats.org/officeDocument/2006/math">
                    <m:r>
                      <a:rPr lang="en-US" altLang="ja-JP" b="1" i="1" smtClean="0">
                        <a:latin typeface="Cambria Math" panose="02040503050406030204" pitchFamily="18" charset="0"/>
                      </a:rPr>
                      <m:t>𝒏</m:t>
                    </m:r>
                  </m:oMath>
                </a14:m>
                <a:r>
                  <a:rPr kumimoji="1" lang="en-US" altLang="ja-JP" dirty="0"/>
                  <a:t>:</a:t>
                </a:r>
                <a:r>
                  <a:rPr lang="ja-JP" altLang="en-US" dirty="0"/>
                  <a:t> 地点 </a:t>
                </a:r>
                <a14:m>
                  <m:oMath xmlns:m="http://schemas.openxmlformats.org/officeDocument/2006/math">
                    <m:r>
                      <a:rPr lang="en-US" altLang="ja-JP" b="1" i="1">
                        <a:latin typeface="Cambria Math" panose="02040503050406030204" pitchFamily="18" charset="0"/>
                      </a:rPr>
                      <m:t>𝒑</m:t>
                    </m:r>
                  </m:oMath>
                </a14:m>
                <a:r>
                  <a:rPr kumimoji="1" lang="ja-JP" altLang="en-US" dirty="0"/>
                  <a:t> にある法線ベクトル</a:t>
                </a:r>
                <a:endParaRPr kumimoji="1" lang="en-US" altLang="ja-JP" dirty="0"/>
              </a:p>
            </p:txBody>
          </p:sp>
        </mc:Choice>
        <mc:Fallback xmlns="">
          <p:sp>
            <p:nvSpPr>
              <p:cNvPr id="3" name="コンテンツ プレースホルダー 2">
                <a:extLst>
                  <a:ext uri="{FF2B5EF4-FFF2-40B4-BE49-F238E27FC236}">
                    <a16:creationId xmlns:a16="http://schemas.microsoft.com/office/drawing/2014/main" id="{BD4BA51D-6420-12F3-32C6-9E2D50AA8B3C}"/>
                  </a:ext>
                </a:extLst>
              </p:cNvPr>
              <p:cNvSpPr>
                <a:spLocks noGrp="1" noRot="1" noChangeAspect="1" noMove="1" noResize="1" noEditPoints="1" noAdjustHandles="1" noChangeArrowheads="1" noChangeShapeType="1" noTextEdit="1"/>
              </p:cNvSpPr>
              <p:nvPr>
                <p:ph idx="1"/>
              </p:nvPr>
            </p:nvSpPr>
            <p:spPr>
              <a:xfrm>
                <a:off x="838200" y="1864408"/>
                <a:ext cx="11145253" cy="4351338"/>
              </a:xfrm>
              <a:blipFill>
                <a:blip r:embed="rId2"/>
                <a:stretch>
                  <a:fillRect b="-3641"/>
                </a:stretch>
              </a:blipFill>
            </p:spPr>
            <p:txBody>
              <a:bodyPr/>
              <a:lstStyle/>
              <a:p>
                <a:r>
                  <a:rPr lang="ja-JP" altLang="en-US">
                    <a:noFill/>
                  </a:rPr>
                  <a:t> </a:t>
                </a:r>
              </a:p>
            </p:txBody>
          </p:sp>
        </mc:Fallback>
      </mc:AlternateContent>
      <p:sp>
        <p:nvSpPr>
          <p:cNvPr id="6" name="テキスト ボックス 5">
            <a:extLst>
              <a:ext uri="{FF2B5EF4-FFF2-40B4-BE49-F238E27FC236}">
                <a16:creationId xmlns:a16="http://schemas.microsoft.com/office/drawing/2014/main" id="{AC44B79B-0CB8-E15B-4607-9CEE0A67231E}"/>
              </a:ext>
            </a:extLst>
          </p:cNvPr>
          <p:cNvSpPr txBox="1"/>
          <p:nvPr/>
        </p:nvSpPr>
        <p:spPr>
          <a:xfrm>
            <a:off x="2086364" y="6215746"/>
            <a:ext cx="8890000" cy="646331"/>
          </a:xfrm>
          <a:prstGeom prst="rect">
            <a:avLst/>
          </a:prstGeom>
          <a:noFill/>
        </p:spPr>
        <p:txBody>
          <a:bodyPr wrap="square">
            <a:spAutoFit/>
          </a:bodyPr>
          <a:lstStyle/>
          <a:p>
            <a:r>
              <a:rPr lang="ja-JP" altLang="en-US" b="0" i="0" dirty="0">
                <a:solidFill>
                  <a:srgbClr val="333333"/>
                </a:solidFill>
                <a:effectLst/>
                <a:latin typeface="Courier New" panose="02070309020205020404" pitchFamily="49" charset="0"/>
              </a:rPr>
              <a:t>引用元</a:t>
            </a:r>
            <a:r>
              <a:rPr lang="en-US" altLang="ja-JP" b="0" i="0" dirty="0">
                <a:solidFill>
                  <a:srgbClr val="333333"/>
                </a:solidFill>
                <a:effectLst/>
                <a:latin typeface="Courier New" panose="02070309020205020404" pitchFamily="49" charset="0"/>
              </a:rPr>
              <a:t>: </a:t>
            </a:r>
            <a:r>
              <a:rPr lang="en-US" altLang="ja-JP" b="0" i="0" dirty="0" err="1">
                <a:solidFill>
                  <a:srgbClr val="333333"/>
                </a:solidFill>
                <a:effectLst/>
                <a:latin typeface="Courier New" panose="02070309020205020404" pitchFamily="49" charset="0"/>
              </a:rPr>
              <a:t>FastNeRF</a:t>
            </a:r>
            <a:r>
              <a:rPr lang="en-US" altLang="ja-JP" b="0" i="0" dirty="0">
                <a:solidFill>
                  <a:srgbClr val="333333"/>
                </a:solidFill>
                <a:effectLst/>
                <a:latin typeface="Courier New" panose="02070309020205020404" pitchFamily="49" charset="0"/>
              </a:rPr>
              <a:t>: High-Fidelity Neural Rendering at 200FPS </a:t>
            </a:r>
            <a:r>
              <a:rPr lang="en-US" altLang="ja-JP" b="0" i="0" dirty="0">
                <a:solidFill>
                  <a:srgbClr val="333333"/>
                </a:solidFill>
                <a:effectLst/>
                <a:latin typeface="Courier New" panose="02070309020205020404" pitchFamily="49" charset="0"/>
                <a:hlinkClick r:id="rId3"/>
              </a:rPr>
              <a:t>https://microsoft.github.io/FastNeRF/</a:t>
            </a:r>
            <a:r>
              <a:rPr lang="en-US" altLang="ja-JP" b="0" i="0" dirty="0">
                <a:solidFill>
                  <a:srgbClr val="333333"/>
                </a:solidFill>
                <a:effectLst/>
                <a:latin typeface="Courier New" panose="02070309020205020404" pitchFamily="49" charset="0"/>
              </a:rPr>
              <a:t> </a:t>
            </a:r>
            <a:endParaRPr lang="ja-JP" altLang="en-US" dirty="0">
              <a:latin typeface="Consolas" panose="020B0609020204030204" pitchFamily="49" charset="0"/>
            </a:endParaRPr>
          </a:p>
        </p:txBody>
      </p:sp>
      <p:sp>
        <p:nvSpPr>
          <p:cNvPr id="5" name="日付プレースホルダー 4">
            <a:extLst>
              <a:ext uri="{FF2B5EF4-FFF2-40B4-BE49-F238E27FC236}">
                <a16:creationId xmlns:a16="http://schemas.microsoft.com/office/drawing/2014/main" id="{66E0EFA7-45FD-7EF3-8ACF-20331A0080DE}"/>
              </a:ext>
            </a:extLst>
          </p:cNvPr>
          <p:cNvSpPr>
            <a:spLocks noGrp="1"/>
          </p:cNvSpPr>
          <p:nvPr>
            <p:ph type="dt" sz="half" idx="10"/>
          </p:nvPr>
        </p:nvSpPr>
        <p:spPr/>
        <p:txBody>
          <a:bodyPr/>
          <a:lstStyle/>
          <a:p>
            <a:r>
              <a:rPr kumimoji="1" lang="en-US" altLang="ja-JP"/>
              <a:t>2024/1/31</a:t>
            </a:r>
            <a:endParaRPr kumimoji="1" lang="ja-JP" altLang="en-US"/>
          </a:p>
        </p:txBody>
      </p:sp>
      <p:sp>
        <p:nvSpPr>
          <p:cNvPr id="8" name="スライド番号プレースホルダー 7">
            <a:extLst>
              <a:ext uri="{FF2B5EF4-FFF2-40B4-BE49-F238E27FC236}">
                <a16:creationId xmlns:a16="http://schemas.microsoft.com/office/drawing/2014/main" id="{8CFB26F6-E387-AAE1-ED5D-DDDA56C5325F}"/>
              </a:ext>
            </a:extLst>
          </p:cNvPr>
          <p:cNvSpPr>
            <a:spLocks noGrp="1"/>
          </p:cNvSpPr>
          <p:nvPr>
            <p:ph type="sldNum" sz="quarter" idx="12"/>
          </p:nvPr>
        </p:nvSpPr>
        <p:spPr/>
        <p:txBody>
          <a:bodyPr/>
          <a:lstStyle/>
          <a:p>
            <a:fld id="{1A33C891-B2ED-40BC-9E9F-45F2CE42BAA2}" type="slidenum">
              <a:rPr lang="ja-JP" altLang="en-US" smtClean="0"/>
              <a:pPr/>
              <a:t>24</a:t>
            </a:fld>
            <a:r>
              <a:rPr lang="en-US" altLang="ja-JP"/>
              <a:t>/17</a:t>
            </a:r>
            <a:endParaRPr kumimoji="1" lang="ja-JP" altLang="en-US" dirty="0"/>
          </a:p>
        </p:txBody>
      </p:sp>
      <p:sp>
        <p:nvSpPr>
          <p:cNvPr id="9" name="フッター プレースホルダー 8">
            <a:extLst>
              <a:ext uri="{FF2B5EF4-FFF2-40B4-BE49-F238E27FC236}">
                <a16:creationId xmlns:a16="http://schemas.microsoft.com/office/drawing/2014/main" id="{776BF82A-06B0-7C08-78C1-B2CC631D910D}"/>
              </a:ext>
            </a:extLst>
          </p:cNvPr>
          <p:cNvSpPr>
            <a:spLocks noGrp="1"/>
          </p:cNvSpPr>
          <p:nvPr>
            <p:ph type="ftr" sz="quarter" idx="11"/>
          </p:nvPr>
        </p:nvSpPr>
        <p:spPr/>
        <p:txBody>
          <a:bodyPr/>
          <a:lstStyle/>
          <a:p>
            <a:r>
              <a:rPr kumimoji="1" lang="ja-JP" altLang="en-US"/>
              <a:t>曲線近傍を移動する視点から見えるステレオ自由視点画像の高速生成</a:t>
            </a:r>
          </a:p>
        </p:txBody>
      </p:sp>
    </p:spTree>
    <p:extLst>
      <p:ext uri="{BB962C8B-B14F-4D97-AF65-F5344CB8AC3E}">
        <p14:creationId xmlns:p14="http://schemas.microsoft.com/office/powerpoint/2010/main" val="13094921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52457E-C541-1031-1EE9-9D76B29EC5B1}"/>
              </a:ext>
            </a:extLst>
          </p:cNvPr>
          <p:cNvSpPr>
            <a:spLocks noGrp="1"/>
          </p:cNvSpPr>
          <p:nvPr>
            <p:ph type="title"/>
          </p:nvPr>
        </p:nvSpPr>
        <p:spPr/>
        <p:txBody>
          <a:bodyPr/>
          <a:lstStyle/>
          <a:p>
            <a:r>
              <a:rPr lang="ja-JP" altLang="en-US" dirty="0"/>
              <a:t>ボリュームレンダリング</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60EC5676-FED7-7742-BF6D-3A590C101620}"/>
                  </a:ext>
                </a:extLst>
              </p:cNvPr>
              <p:cNvSpPr>
                <a:spLocks noGrp="1"/>
              </p:cNvSpPr>
              <p:nvPr>
                <p:ph idx="1"/>
              </p:nvPr>
            </p:nvSpPr>
            <p:spPr>
              <a:xfrm>
                <a:off x="838200" y="2133599"/>
                <a:ext cx="10515600" cy="4043363"/>
              </a:xfrm>
            </p:spPr>
            <p:txBody>
              <a:bodyPr>
                <a:normAutofit/>
              </a:bodyPr>
              <a:lstStyle/>
              <a:p>
                <a14:m>
                  <m:oMath xmlns:m="http://schemas.openxmlformats.org/officeDocument/2006/math">
                    <m:r>
                      <a:rPr kumimoji="1" lang="en-US" altLang="ja-JP" b="1" i="1" smtClean="0">
                        <a:latin typeface="Cambria Math" panose="02040503050406030204" pitchFamily="18" charset="0"/>
                      </a:rPr>
                      <m:t>𝒓</m:t>
                    </m:r>
                    <m:r>
                      <a:rPr kumimoji="1" lang="en-US" altLang="ja-JP" b="1" i="1" smtClean="0">
                        <a:latin typeface="Cambria Math" panose="02040503050406030204" pitchFamily="18" charset="0"/>
                      </a:rPr>
                      <m:t>:</m:t>
                    </m:r>
                  </m:oMath>
                </a14:m>
                <a:r>
                  <a:rPr kumimoji="1" lang="ja-JP" altLang="en-US" b="0" dirty="0">
                    <a:latin typeface="Cambria Math" panose="02040503050406030204" pitchFamily="18" charset="0"/>
                  </a:rPr>
                  <a:t>レイ</a:t>
                </a:r>
                <a:endParaRPr kumimoji="1" lang="en-US" altLang="ja-JP" b="0" dirty="0">
                  <a:latin typeface="Cambria Math" panose="02040503050406030204" pitchFamily="18" charset="0"/>
                </a:endParaRPr>
              </a:p>
              <a:p>
                <a:pPr lvl="1"/>
                <a14:m>
                  <m:oMath xmlns:m="http://schemas.openxmlformats.org/officeDocument/2006/math">
                    <m:r>
                      <a:rPr kumimoji="1" lang="en-US" altLang="ja-JP" b="1" i="1" smtClean="0">
                        <a:latin typeface="Cambria Math" panose="02040503050406030204" pitchFamily="18" charset="0"/>
                      </a:rPr>
                      <m:t>𝒓</m:t>
                    </m:r>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𝑡</m:t>
                        </m:r>
                      </m:e>
                    </m:d>
                    <m:r>
                      <a:rPr kumimoji="1" lang="en-US" altLang="ja-JP" b="0" i="1" smtClean="0">
                        <a:latin typeface="Cambria Math" panose="02040503050406030204" pitchFamily="18" charset="0"/>
                      </a:rPr>
                      <m:t>=</m:t>
                    </m:r>
                    <m:r>
                      <a:rPr kumimoji="1" lang="en-US" altLang="ja-JP" b="1" i="1" smtClean="0">
                        <a:latin typeface="Cambria Math" panose="02040503050406030204" pitchFamily="18" charset="0"/>
                      </a:rPr>
                      <m:t>𝑶</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𝑡</m:t>
                    </m:r>
                    <m:r>
                      <a:rPr kumimoji="1" lang="en-US" altLang="ja-JP" b="1" i="1" smtClean="0">
                        <a:latin typeface="Cambria Math" panose="02040503050406030204" pitchFamily="18" charset="0"/>
                      </a:rPr>
                      <m:t>𝑫</m:t>
                    </m:r>
                  </m:oMath>
                </a14:m>
                <a:r>
                  <a:rPr kumimoji="1" lang="en-US" altLang="ja-JP" dirty="0">
                    <a:latin typeface="Cambria Math" panose="02040503050406030204" pitchFamily="18" charset="0"/>
                  </a:rPr>
                  <a:t>:</a:t>
                </a:r>
                <a:r>
                  <a:rPr lang="ja-JP" altLang="en-US" dirty="0">
                    <a:latin typeface="Cambria Math" panose="02040503050406030204" pitchFamily="18" charset="0"/>
                  </a:rPr>
                  <a:t> </a:t>
                </a:r>
                <a:r>
                  <a:rPr kumimoji="1" lang="ja-JP" altLang="en-US" dirty="0">
                    <a:latin typeface="Cambria Math" panose="02040503050406030204" pitchFamily="18" charset="0"/>
                  </a:rPr>
                  <a:t>レイ</a:t>
                </a:r>
                <a:r>
                  <a:rPr lang="ja-JP" altLang="en-US" dirty="0">
                    <a:latin typeface="Cambria Math" panose="02040503050406030204" pitchFamily="18" charset="0"/>
                  </a:rPr>
                  <a:t>上の </a:t>
                </a:r>
                <a:r>
                  <a:rPr lang="en-US" altLang="ja-JP" dirty="0">
                    <a:latin typeface="Cambria Math" panose="02040503050406030204" pitchFamily="18" charset="0"/>
                  </a:rPr>
                  <a:t>1 </a:t>
                </a:r>
                <a:r>
                  <a:rPr lang="ja-JP" altLang="en-US" dirty="0">
                    <a:latin typeface="Cambria Math" panose="02040503050406030204" pitchFamily="18" charset="0"/>
                  </a:rPr>
                  <a:t>点</a:t>
                </a:r>
                <a:endParaRPr kumimoji="1" lang="en-US" altLang="ja-JP" dirty="0">
                  <a:latin typeface="Cambria Math" panose="02040503050406030204" pitchFamily="18" charset="0"/>
                </a:endParaRPr>
              </a:p>
              <a:p>
                <a:pPr lvl="1"/>
                <a14:m>
                  <m:oMath xmlns:m="http://schemas.openxmlformats.org/officeDocument/2006/math">
                    <m:r>
                      <a:rPr lang="en-US" altLang="ja-JP" i="1">
                        <a:latin typeface="Cambria Math" panose="02040503050406030204" pitchFamily="18" charset="0"/>
                      </a:rPr>
                      <m:t>𝑡</m:t>
                    </m:r>
                    <m:r>
                      <a:rPr lang="en-US" altLang="ja-JP" b="0" i="1" smtClean="0">
                        <a:latin typeface="Cambria Math" panose="02040503050406030204" pitchFamily="18" charset="0"/>
                      </a:rPr>
                      <m:t>∈</m:t>
                    </m:r>
                    <m:d>
                      <m:dPr>
                        <m:begChr m:val="["/>
                        <m:endChr m:val="]"/>
                        <m:ctrlPr>
                          <a:rPr kumimoji="1" lang="en-US" altLang="ja-JP" b="0" i="1" smtClean="0">
                            <a:latin typeface="Cambria Math" panose="02040503050406030204" pitchFamily="18" charset="0"/>
                          </a:rPr>
                        </m:ctrlPr>
                      </m:dPr>
                      <m:e>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𝑡</m:t>
                            </m:r>
                          </m:e>
                          <m:sub>
                            <m:r>
                              <a:rPr kumimoji="1" lang="en-US" altLang="ja-JP" b="0" i="1" smtClean="0">
                                <a:latin typeface="Cambria Math" panose="02040503050406030204" pitchFamily="18" charset="0"/>
                              </a:rPr>
                              <m:t>𝑛</m:t>
                            </m:r>
                          </m:sub>
                        </m:sSub>
                        <m:r>
                          <a:rPr kumimoji="1" lang="en-US" altLang="ja-JP" b="0" i="1" smtClean="0">
                            <a:latin typeface="Cambria Math" panose="02040503050406030204" pitchFamily="18" charset="0"/>
                          </a:rPr>
                          <m:t>,  </m:t>
                        </m:r>
                        <m:sSub>
                          <m:sSubPr>
                            <m:ctrlPr>
                              <a:rPr kumimoji="1" lang="en-US" altLang="ja-JP" b="0" i="1" smtClean="0">
                                <a:latin typeface="Cambria Math" panose="02040503050406030204" pitchFamily="18" charset="0"/>
                              </a:rPr>
                            </m:ctrlPr>
                          </m:sSubPr>
                          <m:e>
                            <m:r>
                              <a:rPr kumimoji="1" lang="en-US" altLang="ja-JP" i="1" smtClean="0">
                                <a:latin typeface="Cambria Math" panose="02040503050406030204" pitchFamily="18" charset="0"/>
                              </a:rPr>
                              <m:t>𝑡</m:t>
                            </m:r>
                          </m:e>
                          <m:sub>
                            <m:r>
                              <a:rPr kumimoji="1" lang="en-US" altLang="ja-JP" b="0" i="1" smtClean="0">
                                <a:latin typeface="Cambria Math" panose="02040503050406030204" pitchFamily="18" charset="0"/>
                              </a:rPr>
                              <m:t>𝑓</m:t>
                            </m:r>
                          </m:sub>
                        </m:sSub>
                      </m:e>
                    </m:d>
                  </m:oMath>
                </a14:m>
                <a:endParaRPr kumimoji="1" lang="en-US" altLang="ja-JP" b="0" i="1" dirty="0">
                  <a:latin typeface="Cambria Math" panose="02040503050406030204" pitchFamily="18" charset="0"/>
                </a:endParaRPr>
              </a:p>
              <a:p>
                <a14:m>
                  <m:oMath xmlns:m="http://schemas.openxmlformats.org/officeDocument/2006/math">
                    <m:r>
                      <a:rPr kumimoji="1" lang="en-US" altLang="ja-JP" b="0" i="1" smtClean="0">
                        <a:latin typeface="Cambria Math" panose="02040503050406030204" pitchFamily="18" charset="0"/>
                      </a:rPr>
                      <m:t>𝑁</m:t>
                    </m:r>
                  </m:oMath>
                </a14:m>
                <a:r>
                  <a:rPr kumimoji="1" lang="en-US" altLang="ja-JP" dirty="0"/>
                  <a:t>:</a:t>
                </a:r>
                <a:r>
                  <a:rPr kumimoji="1" lang="ja-JP" altLang="en-US" dirty="0"/>
                  <a:t>レイサンプリング数</a:t>
                </a:r>
                <a:endParaRPr lang="en-US" altLang="ja-JP" dirty="0"/>
              </a:p>
              <a:p>
                <a14:m>
                  <m:oMath xmlns:m="http://schemas.openxmlformats.org/officeDocument/2006/math">
                    <m:r>
                      <a:rPr kumimoji="1" lang="en-US" altLang="ja-JP" b="0" i="1" smtClean="0">
                        <a:latin typeface="Cambria Math" panose="02040503050406030204" pitchFamily="18" charset="0"/>
                      </a:rPr>
                      <m:t>𝜎</m:t>
                    </m:r>
                    <m:d>
                      <m:dPr>
                        <m:ctrlPr>
                          <a:rPr kumimoji="1" lang="en-US" altLang="ja-JP" b="0" i="1" smtClean="0">
                            <a:latin typeface="Cambria Math" panose="02040503050406030204" pitchFamily="18" charset="0"/>
                          </a:rPr>
                        </m:ctrlPr>
                      </m:dPr>
                      <m:e>
                        <m:r>
                          <a:rPr kumimoji="1" lang="en-US" altLang="ja-JP" b="1" i="1" smtClean="0">
                            <a:latin typeface="Cambria Math" panose="02040503050406030204" pitchFamily="18" charset="0"/>
                          </a:rPr>
                          <m:t>𝒙</m:t>
                        </m:r>
                      </m:e>
                    </m:d>
                    <m:r>
                      <a:rPr kumimoji="1" lang="en-US" altLang="ja-JP" b="0" i="1" smtClean="0">
                        <a:latin typeface="Cambria Math" panose="02040503050406030204" pitchFamily="18" charset="0"/>
                      </a:rPr>
                      <m:t>∈[0,1]</m:t>
                    </m:r>
                  </m:oMath>
                </a14:m>
                <a:r>
                  <a:rPr lang="en-US" altLang="ja-JP" dirty="0"/>
                  <a:t>:</a:t>
                </a:r>
                <a:r>
                  <a:rPr lang="ja-JP" altLang="en-US" dirty="0"/>
                  <a:t>地点 </a:t>
                </a:r>
                <a14:m>
                  <m:oMath xmlns:m="http://schemas.openxmlformats.org/officeDocument/2006/math">
                    <m:r>
                      <a:rPr lang="en-US" altLang="ja-JP" b="1" i="1">
                        <a:latin typeface="Cambria Math" panose="02040503050406030204" pitchFamily="18" charset="0"/>
                      </a:rPr>
                      <m:t>𝒙</m:t>
                    </m:r>
                  </m:oMath>
                </a14:m>
                <a:r>
                  <a:rPr lang="ja-JP" altLang="en-US" dirty="0"/>
                  <a:t> のボリューム密度</a:t>
                </a:r>
                <a:endParaRPr lang="en-US" altLang="ja-JP" dirty="0"/>
              </a:p>
              <a:p>
                <a14:m>
                  <m:oMath xmlns:m="http://schemas.openxmlformats.org/officeDocument/2006/math">
                    <m:r>
                      <a:rPr lang="en-US" altLang="ja-JP" b="1" i="1" smtClean="0">
                        <a:latin typeface="Cambria Math" panose="02040503050406030204" pitchFamily="18" charset="0"/>
                      </a:rPr>
                      <m:t>𝒄</m:t>
                    </m:r>
                    <m:d>
                      <m:dPr>
                        <m:ctrlPr>
                          <a:rPr lang="en-US" altLang="ja-JP" i="1">
                            <a:latin typeface="Cambria Math" panose="02040503050406030204" pitchFamily="18" charset="0"/>
                          </a:rPr>
                        </m:ctrlPr>
                      </m:dPr>
                      <m:e>
                        <m:r>
                          <a:rPr lang="en-US" altLang="ja-JP" b="1" i="1" smtClean="0">
                            <a:latin typeface="Cambria Math" panose="02040503050406030204" pitchFamily="18" charset="0"/>
                          </a:rPr>
                          <m:t>𝒙</m:t>
                        </m:r>
                      </m:e>
                    </m:d>
                    <m:r>
                      <a:rPr lang="en-US" altLang="ja-JP" b="0" i="1" smtClean="0">
                        <a:latin typeface="Cambria Math" panose="02040503050406030204" pitchFamily="18" charset="0"/>
                      </a:rPr>
                      <m:t>∈</m:t>
                    </m:r>
                    <m:sSup>
                      <m:sSupPr>
                        <m:ctrlPr>
                          <a:rPr lang="en-US" altLang="ja-JP" b="0" i="1" smtClean="0">
                            <a:latin typeface="Cambria Math" panose="02040503050406030204" pitchFamily="18" charset="0"/>
                            <a:ea typeface="Cambria Math" panose="02040503050406030204" pitchFamily="18" charset="0"/>
                          </a:rPr>
                        </m:ctrlPr>
                      </m:sSupPr>
                      <m:e>
                        <m:r>
                          <a:rPr lang="en-US" altLang="ja-JP" b="0" i="1" smtClean="0">
                            <a:latin typeface="Cambria Math" panose="02040503050406030204" pitchFamily="18" charset="0"/>
                            <a:ea typeface="Cambria Math" panose="02040503050406030204" pitchFamily="18" charset="0"/>
                          </a:rPr>
                          <m:t>ℝ</m:t>
                        </m:r>
                      </m:e>
                      <m:sup>
                        <m:r>
                          <a:rPr lang="en-US" altLang="ja-JP" b="0" i="1" smtClean="0">
                            <a:latin typeface="Cambria Math" panose="02040503050406030204" pitchFamily="18" charset="0"/>
                            <a:ea typeface="Cambria Math" panose="02040503050406030204" pitchFamily="18" charset="0"/>
                          </a:rPr>
                          <m:t>3</m:t>
                        </m:r>
                      </m:sup>
                    </m:sSup>
                  </m:oMath>
                </a14:m>
                <a:r>
                  <a:rPr lang="en-US" altLang="ja-JP" dirty="0"/>
                  <a:t>: </a:t>
                </a:r>
                <a:r>
                  <a:rPr lang="ja-JP" altLang="en-US" dirty="0"/>
                  <a:t>地点 </a:t>
                </a:r>
                <a14:m>
                  <m:oMath xmlns:m="http://schemas.openxmlformats.org/officeDocument/2006/math">
                    <m:r>
                      <a:rPr lang="en-US" altLang="ja-JP" b="1" i="1">
                        <a:latin typeface="Cambria Math" panose="02040503050406030204" pitchFamily="18" charset="0"/>
                      </a:rPr>
                      <m:t>𝒙</m:t>
                    </m:r>
                  </m:oMath>
                </a14:m>
                <a:r>
                  <a:rPr lang="ja-JP" altLang="en-US" dirty="0"/>
                  <a:t> の</a:t>
                </a:r>
                <a:r>
                  <a:rPr lang="en-US" altLang="ja-JP" dirty="0"/>
                  <a:t>RGB </a:t>
                </a:r>
                <a:r>
                  <a:rPr lang="ja-JP" altLang="en-US" dirty="0"/>
                  <a:t>値</a:t>
                </a:r>
                <a:endParaRPr lang="en-US" altLang="ja-JP" dirty="0"/>
              </a:p>
              <a:p>
                <a:endParaRPr lang="en-US" altLang="ja-JP" b="1" i="1" dirty="0">
                  <a:latin typeface="Cambria Math" panose="02040503050406030204" pitchFamily="18" charset="0"/>
                </a:endParaRPr>
              </a:p>
              <a:p>
                <a14:m>
                  <m:oMath xmlns:m="http://schemas.openxmlformats.org/officeDocument/2006/math">
                    <m:r>
                      <a:rPr lang="en-US" altLang="ja-JP" b="1" i="1">
                        <a:latin typeface="Cambria Math" panose="02040503050406030204" pitchFamily="18" charset="0"/>
                      </a:rPr>
                      <m:t>𝑪</m:t>
                    </m:r>
                    <m:d>
                      <m:dPr>
                        <m:ctrlPr>
                          <a:rPr lang="en-US" altLang="ja-JP" i="1">
                            <a:latin typeface="Cambria Math" panose="02040503050406030204" pitchFamily="18" charset="0"/>
                          </a:rPr>
                        </m:ctrlPr>
                      </m:dPr>
                      <m:e>
                        <m:r>
                          <a:rPr lang="en-US" altLang="ja-JP" b="1" i="1">
                            <a:latin typeface="Cambria Math" panose="02040503050406030204" pitchFamily="18" charset="0"/>
                          </a:rPr>
                          <m:t>𝒓</m:t>
                        </m:r>
                      </m:e>
                    </m:d>
                  </m:oMath>
                </a14:m>
                <a:r>
                  <a:rPr kumimoji="1" lang="en-US" altLang="ja-JP" dirty="0"/>
                  <a:t>:</a:t>
                </a:r>
                <a:r>
                  <a:rPr kumimoji="1" lang="ja-JP" altLang="en-US" dirty="0"/>
                  <a:t> レイの </a:t>
                </a:r>
                <a:r>
                  <a:rPr kumimoji="1" lang="en-US" altLang="ja-JP" dirty="0"/>
                  <a:t>RGB </a:t>
                </a:r>
                <a:r>
                  <a:rPr kumimoji="1" lang="ja-JP" altLang="en-US" dirty="0"/>
                  <a:t>値</a:t>
                </a:r>
                <a:endParaRPr kumimoji="1" lang="en-US" altLang="ja-JP" dirty="0"/>
              </a:p>
              <a:p>
                <a:endParaRPr kumimoji="1" lang="ja-JP" altLang="en-US" dirty="0"/>
              </a:p>
            </p:txBody>
          </p:sp>
        </mc:Choice>
        <mc:Fallback xmlns="">
          <p:sp>
            <p:nvSpPr>
              <p:cNvPr id="3" name="コンテンツ プレースホルダー 2">
                <a:extLst>
                  <a:ext uri="{FF2B5EF4-FFF2-40B4-BE49-F238E27FC236}">
                    <a16:creationId xmlns:a16="http://schemas.microsoft.com/office/drawing/2014/main" id="{60EC5676-FED7-7742-BF6D-3A590C101620}"/>
                  </a:ext>
                </a:extLst>
              </p:cNvPr>
              <p:cNvSpPr>
                <a:spLocks noGrp="1" noRot="1" noChangeAspect="1" noMove="1" noResize="1" noEditPoints="1" noAdjustHandles="1" noChangeArrowheads="1" noChangeShapeType="1" noTextEdit="1"/>
              </p:cNvSpPr>
              <p:nvPr>
                <p:ph idx="1"/>
              </p:nvPr>
            </p:nvSpPr>
            <p:spPr>
              <a:xfrm>
                <a:off x="838200" y="2133599"/>
                <a:ext cx="10515600" cy="4043363"/>
              </a:xfrm>
              <a:blipFill>
                <a:blip r:embed="rId2"/>
                <a:stretch>
                  <a:fillRect t="-241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EC126416-0186-C94F-7F64-6CBDC1090F9E}"/>
                  </a:ext>
                </a:extLst>
              </p:cNvPr>
              <p:cNvSpPr txBox="1"/>
              <p:nvPr/>
            </p:nvSpPr>
            <p:spPr>
              <a:xfrm>
                <a:off x="5815264" y="1279010"/>
                <a:ext cx="5943600" cy="2657651"/>
              </a:xfrm>
              <a:prstGeom prst="rect">
                <a:avLst/>
              </a:prstGeom>
              <a:noFill/>
              <a:ln w="28575">
                <a:solidFill>
                  <a:srgbClr val="FF0000"/>
                </a:solidFill>
              </a:ln>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ja-JP" sz="2800" i="1" smtClean="0">
                              <a:latin typeface="Cambria Math" panose="02040503050406030204" pitchFamily="18" charset="0"/>
                            </a:rPr>
                          </m:ctrlPr>
                        </m:sSubPr>
                        <m:e>
                          <m:r>
                            <a:rPr kumimoji="1" lang="en-US" altLang="ja-JP" sz="2800" b="0" i="1" smtClean="0">
                              <a:latin typeface="Cambria Math" panose="02040503050406030204" pitchFamily="18" charset="0"/>
                            </a:rPr>
                            <m:t>𝑡</m:t>
                          </m:r>
                        </m:e>
                        <m:sub>
                          <m:r>
                            <a:rPr kumimoji="1" lang="en-US" altLang="ja-JP" sz="2800" b="0" i="1" smtClean="0">
                              <a:latin typeface="Cambria Math" panose="02040503050406030204" pitchFamily="18" charset="0"/>
                            </a:rPr>
                            <m:t>𝑖</m:t>
                          </m:r>
                        </m:sub>
                      </m:sSub>
                      <m:r>
                        <a:rPr kumimoji="1" lang="en-US" altLang="ja-JP" sz="2800" b="0" i="1" smtClean="0">
                          <a:latin typeface="Cambria Math" panose="02040503050406030204" pitchFamily="18" charset="0"/>
                        </a:rPr>
                        <m:t>=</m:t>
                      </m:r>
                      <m:f>
                        <m:fPr>
                          <m:ctrlPr>
                            <a:rPr kumimoji="1" lang="en-US" altLang="ja-JP" sz="2800" b="0" i="1" smtClean="0">
                              <a:latin typeface="Cambria Math" panose="02040503050406030204" pitchFamily="18" charset="0"/>
                            </a:rPr>
                          </m:ctrlPr>
                        </m:fPr>
                        <m:num>
                          <m:r>
                            <a:rPr kumimoji="1" lang="en-US" altLang="ja-JP" sz="2800" b="0" i="1" smtClean="0">
                              <a:latin typeface="Cambria Math" panose="02040503050406030204" pitchFamily="18" charset="0"/>
                            </a:rPr>
                            <m:t>𝑖</m:t>
                          </m:r>
                        </m:num>
                        <m:den>
                          <m:r>
                            <a:rPr kumimoji="1" lang="en-US" altLang="ja-JP" sz="2800" b="0" i="1" smtClean="0">
                              <a:latin typeface="Cambria Math" panose="02040503050406030204" pitchFamily="18" charset="0"/>
                            </a:rPr>
                            <m:t>𝑁</m:t>
                          </m:r>
                          <m:r>
                            <a:rPr kumimoji="1" lang="en-US" altLang="ja-JP" sz="2800" b="0" i="1" smtClean="0">
                              <a:latin typeface="Cambria Math" panose="02040503050406030204" pitchFamily="18" charset="0"/>
                            </a:rPr>
                            <m:t>−1</m:t>
                          </m:r>
                        </m:den>
                      </m:f>
                      <m:d>
                        <m:dPr>
                          <m:ctrlPr>
                            <a:rPr kumimoji="1" lang="en-US" altLang="ja-JP" sz="2800" b="0" i="1" smtClean="0">
                              <a:latin typeface="Cambria Math" panose="02040503050406030204" pitchFamily="18" charset="0"/>
                            </a:rPr>
                          </m:ctrlPr>
                        </m:dPr>
                        <m:e>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𝑡</m:t>
                              </m:r>
                            </m:e>
                            <m:sub>
                              <m:r>
                                <a:rPr kumimoji="1" lang="en-US" altLang="ja-JP" sz="2800" b="0" i="1" smtClean="0">
                                  <a:latin typeface="Cambria Math" panose="02040503050406030204" pitchFamily="18" charset="0"/>
                                </a:rPr>
                                <m:t>𝑓</m:t>
                              </m:r>
                            </m:sub>
                          </m:sSub>
                          <m:r>
                            <a:rPr kumimoji="1" lang="en-US" altLang="ja-JP" sz="2800" b="0" i="1" smtClean="0">
                              <a:latin typeface="Cambria Math" panose="02040503050406030204" pitchFamily="18" charset="0"/>
                            </a:rPr>
                            <m:t>−</m:t>
                          </m:r>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𝑡</m:t>
                              </m:r>
                            </m:e>
                            <m:sub>
                              <m:r>
                                <a:rPr kumimoji="1" lang="en-US" altLang="ja-JP" sz="2800" b="0" i="1" smtClean="0">
                                  <a:latin typeface="Cambria Math" panose="02040503050406030204" pitchFamily="18" charset="0"/>
                                </a:rPr>
                                <m:t>𝑛</m:t>
                              </m:r>
                            </m:sub>
                          </m:sSub>
                        </m:e>
                      </m:d>
                      <m:r>
                        <a:rPr kumimoji="1" lang="en-US" altLang="ja-JP" sz="2800" b="0" i="1" smtClean="0">
                          <a:latin typeface="Cambria Math" panose="02040503050406030204" pitchFamily="18" charset="0"/>
                        </a:rPr>
                        <m:t>+</m:t>
                      </m:r>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𝑡</m:t>
                          </m:r>
                        </m:e>
                        <m:sub>
                          <m:r>
                            <a:rPr kumimoji="1" lang="en-US" altLang="ja-JP" sz="2800" b="0" i="1" smtClean="0">
                              <a:latin typeface="Cambria Math" panose="02040503050406030204" pitchFamily="18" charset="0"/>
                            </a:rPr>
                            <m:t>𝑛</m:t>
                          </m:r>
                        </m:sub>
                      </m:sSub>
                      <m:r>
                        <a:rPr kumimoji="1" lang="en-US" altLang="ja-JP" sz="2800" b="0" i="1" smtClean="0">
                          <a:latin typeface="Cambria Math" panose="02040503050406030204" pitchFamily="18" charset="0"/>
                        </a:rPr>
                        <m:t>,</m:t>
                      </m:r>
                    </m:oMath>
                  </m:oMathPara>
                </a14:m>
                <a:endParaRPr kumimoji="1" lang="en-US" altLang="ja-JP" sz="2800" i="1" dirty="0">
                  <a:latin typeface="Cambria Math" panose="02040503050406030204" pitchFamily="18" charset="0"/>
                </a:endParaRPr>
              </a:p>
              <a:p>
                <a:pPr algn="ctr"/>
                <a14:m>
                  <m:oMath xmlns:m="http://schemas.openxmlformats.org/officeDocument/2006/math">
                    <m:r>
                      <a:rPr kumimoji="1" lang="en-US" altLang="ja-JP" sz="2800" b="0" i="1" smtClean="0">
                        <a:latin typeface="Cambria Math" panose="02040503050406030204" pitchFamily="18" charset="0"/>
                      </a:rPr>
                      <m:t>𝑇</m:t>
                    </m:r>
                    <m:d>
                      <m:dPr>
                        <m:ctrlPr>
                          <a:rPr kumimoji="1" lang="en-US" altLang="ja-JP" sz="2800" b="0" i="1" smtClean="0">
                            <a:latin typeface="Cambria Math" panose="02040503050406030204" pitchFamily="18" charset="0"/>
                          </a:rPr>
                        </m:ctrlPr>
                      </m:dPr>
                      <m:e>
                        <m:r>
                          <a:rPr kumimoji="1" lang="en-US" altLang="ja-JP" sz="2800" b="1" i="1" smtClean="0">
                            <a:latin typeface="Cambria Math" panose="02040503050406030204" pitchFamily="18" charset="0"/>
                          </a:rPr>
                          <m:t>𝒓</m:t>
                        </m:r>
                        <m:r>
                          <a:rPr kumimoji="1" lang="en-US" altLang="ja-JP" sz="2800" b="0" i="1" smtClean="0">
                            <a:latin typeface="Cambria Math" panose="02040503050406030204" pitchFamily="18" charset="0"/>
                          </a:rPr>
                          <m:t>,</m:t>
                        </m:r>
                        <m:r>
                          <a:rPr kumimoji="1" lang="en-US" altLang="ja-JP" sz="2800" b="0" i="1" smtClean="0">
                            <a:latin typeface="Cambria Math" panose="02040503050406030204" pitchFamily="18" charset="0"/>
                          </a:rPr>
                          <m:t>𝑖</m:t>
                        </m:r>
                      </m:e>
                    </m:d>
                    <m:r>
                      <a:rPr kumimoji="1" lang="en-US" altLang="ja-JP" sz="2800" b="0" i="1" smtClean="0">
                        <a:latin typeface="Cambria Math" panose="02040503050406030204" pitchFamily="18" charset="0"/>
                      </a:rPr>
                      <m:t>=</m:t>
                    </m:r>
                    <m:func>
                      <m:funcPr>
                        <m:ctrlPr>
                          <a:rPr kumimoji="1" lang="en-US" altLang="ja-JP" sz="2800" b="0" i="1" smtClean="0">
                            <a:latin typeface="Cambria Math" panose="02040503050406030204" pitchFamily="18" charset="0"/>
                          </a:rPr>
                        </m:ctrlPr>
                      </m:funcPr>
                      <m:fName>
                        <m:r>
                          <m:rPr>
                            <m:sty m:val="p"/>
                          </m:rPr>
                          <a:rPr kumimoji="1" lang="en-US" altLang="ja-JP" sz="2800" b="0" i="0" smtClean="0">
                            <a:latin typeface="Cambria Math" panose="02040503050406030204" pitchFamily="18" charset="0"/>
                          </a:rPr>
                          <m:t>exp</m:t>
                        </m:r>
                      </m:fName>
                      <m:e>
                        <m:d>
                          <m:dPr>
                            <m:ctrlPr>
                              <a:rPr kumimoji="1" lang="en-US" altLang="ja-JP" sz="2800" b="0" i="1" smtClean="0">
                                <a:latin typeface="Cambria Math" panose="02040503050406030204" pitchFamily="18" charset="0"/>
                              </a:rPr>
                            </m:ctrlPr>
                          </m:dPr>
                          <m:e>
                            <m:r>
                              <a:rPr kumimoji="1" lang="en-US" altLang="ja-JP" sz="2800" b="0" i="1" smtClean="0">
                                <a:latin typeface="Cambria Math" panose="02040503050406030204" pitchFamily="18" charset="0"/>
                              </a:rPr>
                              <m:t>−</m:t>
                            </m:r>
                            <m:f>
                              <m:fPr>
                                <m:ctrlPr>
                                  <a:rPr kumimoji="1" lang="en-US" altLang="ja-JP" sz="2800" b="0" i="1" smtClean="0">
                                    <a:latin typeface="Cambria Math" panose="02040503050406030204" pitchFamily="18" charset="0"/>
                                  </a:rPr>
                                </m:ctrlPr>
                              </m:fPr>
                              <m:num>
                                <m:r>
                                  <a:rPr kumimoji="1" lang="en-US" altLang="ja-JP" sz="2800" b="0" i="1" smtClean="0">
                                    <a:latin typeface="Cambria Math" panose="02040503050406030204" pitchFamily="18" charset="0"/>
                                  </a:rPr>
                                  <m:t>1</m:t>
                                </m:r>
                              </m:num>
                              <m:den>
                                <m:r>
                                  <a:rPr kumimoji="1" lang="en-US" altLang="ja-JP" sz="2800" b="0" i="1" smtClean="0">
                                    <a:latin typeface="Cambria Math" panose="02040503050406030204" pitchFamily="18" charset="0"/>
                                  </a:rPr>
                                  <m:t>𝑖</m:t>
                                </m:r>
                                <m:r>
                                  <a:rPr kumimoji="1" lang="en-US" altLang="ja-JP" sz="2800" b="0" i="1" smtClean="0">
                                    <a:latin typeface="Cambria Math" panose="02040503050406030204" pitchFamily="18" charset="0"/>
                                  </a:rPr>
                                  <m:t>+1</m:t>
                                </m:r>
                              </m:den>
                            </m:f>
                            <m:nary>
                              <m:naryPr>
                                <m:chr m:val="∑"/>
                                <m:ctrlPr>
                                  <a:rPr kumimoji="1" lang="en-US" altLang="ja-JP" sz="2800" b="0" i="1" smtClean="0">
                                    <a:latin typeface="Cambria Math" panose="02040503050406030204" pitchFamily="18" charset="0"/>
                                  </a:rPr>
                                </m:ctrlPr>
                              </m:naryPr>
                              <m:sub>
                                <m:r>
                                  <m:rPr>
                                    <m:brk m:alnAt="23"/>
                                  </m:rPr>
                                  <a:rPr kumimoji="1" lang="en-US" altLang="ja-JP" sz="2800" b="0" i="1" smtClean="0">
                                    <a:latin typeface="Cambria Math" panose="02040503050406030204" pitchFamily="18" charset="0"/>
                                  </a:rPr>
                                  <m:t>𝑗</m:t>
                                </m:r>
                                <m:r>
                                  <a:rPr kumimoji="1" lang="en-US" altLang="ja-JP" sz="2800" b="0" i="1" smtClean="0">
                                    <a:latin typeface="Cambria Math" panose="02040503050406030204" pitchFamily="18" charset="0"/>
                                  </a:rPr>
                                  <m:t>=0</m:t>
                                </m:r>
                              </m:sub>
                              <m:sup>
                                <m:r>
                                  <a:rPr kumimoji="1" lang="en-US" altLang="ja-JP" sz="2800" b="0" i="1" smtClean="0">
                                    <a:latin typeface="Cambria Math" panose="02040503050406030204" pitchFamily="18" charset="0"/>
                                  </a:rPr>
                                  <m:t>𝑖</m:t>
                                </m:r>
                              </m:sup>
                              <m:e>
                                <m:r>
                                  <a:rPr kumimoji="1" lang="en-US" altLang="ja-JP" sz="2800" b="0" i="1" smtClean="0">
                                    <a:latin typeface="Cambria Math" panose="02040503050406030204" pitchFamily="18" charset="0"/>
                                  </a:rPr>
                                  <m:t>𝜎</m:t>
                                </m:r>
                                <m:r>
                                  <a:rPr kumimoji="1" lang="en-US" altLang="ja-JP" sz="2800" b="0" i="1" smtClean="0">
                                    <a:latin typeface="Cambria Math" panose="02040503050406030204" pitchFamily="18" charset="0"/>
                                  </a:rPr>
                                  <m:t>(</m:t>
                                </m:r>
                                <m:r>
                                  <a:rPr kumimoji="1" lang="en-US" altLang="ja-JP" sz="2800" b="1" i="1" smtClean="0">
                                    <a:latin typeface="Cambria Math" panose="02040503050406030204" pitchFamily="18" charset="0"/>
                                  </a:rPr>
                                  <m:t>𝒓</m:t>
                                </m:r>
                                <m:r>
                                  <a:rPr kumimoji="1" lang="en-US" altLang="ja-JP" sz="2800" b="0" i="1" smtClean="0">
                                    <a:latin typeface="Cambria Math" panose="02040503050406030204" pitchFamily="18" charset="0"/>
                                  </a:rPr>
                                  <m:t>(</m:t>
                                </m:r>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𝑡</m:t>
                                    </m:r>
                                  </m:e>
                                  <m:sub>
                                    <m:r>
                                      <a:rPr kumimoji="1" lang="en-US" altLang="ja-JP" sz="2800" b="0" i="1" smtClean="0">
                                        <a:latin typeface="Cambria Math" panose="02040503050406030204" pitchFamily="18" charset="0"/>
                                      </a:rPr>
                                      <m:t>𝑗</m:t>
                                    </m:r>
                                  </m:sub>
                                </m:sSub>
                                <m:r>
                                  <a:rPr kumimoji="1" lang="en-US" altLang="ja-JP" sz="2800" b="0" i="1" smtClean="0">
                                    <a:latin typeface="Cambria Math" panose="02040503050406030204" pitchFamily="18" charset="0"/>
                                  </a:rPr>
                                  <m:t>))</m:t>
                                </m:r>
                              </m:e>
                            </m:nary>
                          </m:e>
                        </m:d>
                      </m:e>
                    </m:func>
                  </m:oMath>
                </a14:m>
                <a:r>
                  <a:rPr lang="en-US" altLang="ja-JP" sz="2800" i="1" dirty="0">
                    <a:latin typeface="Cambria Math" panose="02040503050406030204" pitchFamily="18" charset="0"/>
                  </a:rPr>
                  <a:t>,</a:t>
                </a:r>
                <a:endParaRPr kumimoji="1" lang="en-US" altLang="ja-JP" sz="2800" i="1" dirty="0">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kumimoji="1" lang="en-US" altLang="ja-JP" sz="2800" b="1" i="1" smtClean="0">
                          <a:latin typeface="Cambria Math" panose="02040503050406030204" pitchFamily="18" charset="0"/>
                        </a:rPr>
                        <m:t>𝑪</m:t>
                      </m:r>
                      <m:d>
                        <m:dPr>
                          <m:ctrlPr>
                            <a:rPr kumimoji="1" lang="en-US" altLang="ja-JP" sz="2800" b="0" i="1" smtClean="0">
                              <a:latin typeface="Cambria Math" panose="02040503050406030204" pitchFamily="18" charset="0"/>
                            </a:rPr>
                          </m:ctrlPr>
                        </m:dPr>
                        <m:e>
                          <m:r>
                            <a:rPr kumimoji="1" lang="en-US" altLang="ja-JP" sz="2800" b="1" i="1" smtClean="0">
                              <a:latin typeface="Cambria Math" panose="02040503050406030204" pitchFamily="18" charset="0"/>
                            </a:rPr>
                            <m:t>𝒓</m:t>
                          </m:r>
                        </m:e>
                      </m:d>
                      <m:r>
                        <a:rPr kumimoji="1" lang="en-US" altLang="ja-JP" sz="2800" b="0" i="1" smtClean="0">
                          <a:latin typeface="Cambria Math" panose="02040503050406030204" pitchFamily="18" charset="0"/>
                        </a:rPr>
                        <m:t>=</m:t>
                      </m:r>
                      <m:f>
                        <m:fPr>
                          <m:ctrlPr>
                            <a:rPr kumimoji="1" lang="en-US" altLang="ja-JP" sz="2800" b="0" i="1" smtClean="0">
                              <a:latin typeface="Cambria Math" panose="02040503050406030204" pitchFamily="18" charset="0"/>
                            </a:rPr>
                          </m:ctrlPr>
                        </m:fPr>
                        <m:num>
                          <m:r>
                            <a:rPr kumimoji="1" lang="en-US" altLang="ja-JP" sz="2800" b="0" i="1" smtClean="0">
                              <a:latin typeface="Cambria Math" panose="02040503050406030204" pitchFamily="18" charset="0"/>
                            </a:rPr>
                            <m:t>1</m:t>
                          </m:r>
                        </m:num>
                        <m:den>
                          <m:r>
                            <a:rPr kumimoji="1" lang="en-US" altLang="ja-JP" sz="2800" b="0" i="1" smtClean="0">
                              <a:latin typeface="Cambria Math" panose="02040503050406030204" pitchFamily="18" charset="0"/>
                            </a:rPr>
                            <m:t>𝑁</m:t>
                          </m:r>
                        </m:den>
                      </m:f>
                      <m:nary>
                        <m:naryPr>
                          <m:chr m:val="∑"/>
                          <m:ctrlPr>
                            <a:rPr kumimoji="1" lang="en-US" altLang="ja-JP" sz="2800" b="0" i="1" smtClean="0">
                              <a:latin typeface="Cambria Math" panose="02040503050406030204" pitchFamily="18" charset="0"/>
                            </a:rPr>
                          </m:ctrlPr>
                        </m:naryPr>
                        <m:sub>
                          <m:r>
                            <m:rPr>
                              <m:brk m:alnAt="23"/>
                            </m:rPr>
                            <a:rPr kumimoji="1" lang="en-US" altLang="ja-JP" sz="2800" b="0" i="1" smtClean="0">
                              <a:latin typeface="Cambria Math" panose="02040503050406030204" pitchFamily="18" charset="0"/>
                            </a:rPr>
                            <m:t>𝑖</m:t>
                          </m:r>
                          <m:r>
                            <a:rPr kumimoji="1" lang="en-US" altLang="ja-JP" sz="2800" b="0" i="1" smtClean="0">
                              <a:latin typeface="Cambria Math" panose="02040503050406030204" pitchFamily="18" charset="0"/>
                            </a:rPr>
                            <m:t>=0</m:t>
                          </m:r>
                        </m:sub>
                        <m:sup>
                          <m:r>
                            <a:rPr kumimoji="1" lang="en-US" altLang="ja-JP" sz="2800" b="0" i="1" smtClean="0">
                              <a:latin typeface="Cambria Math" panose="02040503050406030204" pitchFamily="18" charset="0"/>
                            </a:rPr>
                            <m:t>𝑁</m:t>
                          </m:r>
                          <m:r>
                            <a:rPr kumimoji="1" lang="en-US" altLang="ja-JP" sz="2800" b="0" i="1" smtClean="0">
                              <a:latin typeface="Cambria Math" panose="02040503050406030204" pitchFamily="18" charset="0"/>
                            </a:rPr>
                            <m:t>−1</m:t>
                          </m:r>
                        </m:sup>
                        <m:e>
                          <m:r>
                            <a:rPr kumimoji="1" lang="en-US" altLang="ja-JP" sz="2800" b="0" i="1" smtClean="0">
                              <a:latin typeface="Cambria Math" panose="02040503050406030204" pitchFamily="18" charset="0"/>
                            </a:rPr>
                            <m:t>𝑇</m:t>
                          </m:r>
                          <m:d>
                            <m:dPr>
                              <m:ctrlPr>
                                <a:rPr kumimoji="1" lang="en-US" altLang="ja-JP" sz="2800" b="0" i="1" smtClean="0">
                                  <a:latin typeface="Cambria Math" panose="02040503050406030204" pitchFamily="18" charset="0"/>
                                </a:rPr>
                              </m:ctrlPr>
                            </m:dPr>
                            <m:e>
                              <m:r>
                                <a:rPr kumimoji="1" lang="en-US" altLang="ja-JP" sz="2800" b="1" i="1" smtClean="0">
                                  <a:latin typeface="Cambria Math" panose="02040503050406030204" pitchFamily="18" charset="0"/>
                                </a:rPr>
                                <m:t>𝒓</m:t>
                              </m:r>
                              <m:r>
                                <a:rPr kumimoji="1" lang="en-US" altLang="ja-JP" sz="2800" b="0" i="1" smtClean="0">
                                  <a:latin typeface="Cambria Math" panose="02040503050406030204" pitchFamily="18" charset="0"/>
                                </a:rPr>
                                <m:t>,</m:t>
                              </m:r>
                              <m:r>
                                <a:rPr kumimoji="1" lang="en-US" altLang="ja-JP" sz="2800" b="0" i="1" smtClean="0">
                                  <a:latin typeface="Cambria Math" panose="02040503050406030204" pitchFamily="18" charset="0"/>
                                </a:rPr>
                                <m:t>𝑖</m:t>
                              </m:r>
                            </m:e>
                          </m:d>
                          <m:r>
                            <a:rPr kumimoji="1" lang="en-US" altLang="ja-JP" sz="2800" b="0" i="1" smtClean="0">
                              <a:latin typeface="Cambria Math" panose="02040503050406030204" pitchFamily="18" charset="0"/>
                            </a:rPr>
                            <m:t>𝜎</m:t>
                          </m:r>
                          <m:d>
                            <m:dPr>
                              <m:ctrlPr>
                                <a:rPr kumimoji="1" lang="en-US" altLang="ja-JP" sz="2800" b="0" i="1" smtClean="0">
                                  <a:latin typeface="Cambria Math" panose="02040503050406030204" pitchFamily="18" charset="0"/>
                                </a:rPr>
                              </m:ctrlPr>
                            </m:dPr>
                            <m:e>
                              <m:r>
                                <a:rPr kumimoji="1" lang="en-US" altLang="ja-JP" sz="2800" b="1" i="1" smtClean="0">
                                  <a:latin typeface="Cambria Math" panose="02040503050406030204" pitchFamily="18" charset="0"/>
                                </a:rPr>
                                <m:t>𝒓</m:t>
                              </m:r>
                              <m:d>
                                <m:dPr>
                                  <m:ctrlPr>
                                    <a:rPr kumimoji="1" lang="en-US" altLang="ja-JP" sz="2800" b="1" i="1" smtClean="0">
                                      <a:latin typeface="Cambria Math" panose="02040503050406030204" pitchFamily="18" charset="0"/>
                                    </a:rPr>
                                  </m:ctrlPr>
                                </m:dPr>
                                <m:e>
                                  <m:sSub>
                                    <m:sSubPr>
                                      <m:ctrlPr>
                                        <a:rPr kumimoji="1" lang="en-US" altLang="ja-JP" sz="2800" i="1" smtClean="0">
                                          <a:latin typeface="Cambria Math" panose="02040503050406030204" pitchFamily="18" charset="0"/>
                                        </a:rPr>
                                      </m:ctrlPr>
                                    </m:sSubPr>
                                    <m:e>
                                      <m:r>
                                        <a:rPr kumimoji="1" lang="en-US" altLang="ja-JP" sz="2800" b="0" i="1" smtClean="0">
                                          <a:latin typeface="Cambria Math" panose="02040503050406030204" pitchFamily="18" charset="0"/>
                                        </a:rPr>
                                        <m:t>𝑡</m:t>
                                      </m:r>
                                    </m:e>
                                    <m:sub>
                                      <m:r>
                                        <a:rPr kumimoji="1" lang="en-US" altLang="ja-JP" sz="2800" b="0" i="1" smtClean="0">
                                          <a:latin typeface="Cambria Math" panose="02040503050406030204" pitchFamily="18" charset="0"/>
                                        </a:rPr>
                                        <m:t>𝑖</m:t>
                                      </m:r>
                                    </m:sub>
                                  </m:sSub>
                                </m:e>
                              </m:d>
                            </m:e>
                          </m:d>
                          <m:r>
                            <a:rPr kumimoji="1" lang="en-US" altLang="ja-JP" sz="2800" b="1" i="1" smtClean="0">
                              <a:latin typeface="Cambria Math" panose="02040503050406030204" pitchFamily="18" charset="0"/>
                            </a:rPr>
                            <m:t>𝒄</m:t>
                          </m:r>
                          <m:d>
                            <m:dPr>
                              <m:ctrlPr>
                                <a:rPr kumimoji="1" lang="en-US" altLang="ja-JP" sz="2800" b="0" i="1" smtClean="0">
                                  <a:latin typeface="Cambria Math" panose="02040503050406030204" pitchFamily="18" charset="0"/>
                                </a:rPr>
                              </m:ctrlPr>
                            </m:dPr>
                            <m:e>
                              <m:r>
                                <a:rPr kumimoji="1" lang="en-US" altLang="ja-JP" sz="2800" b="1" i="1" smtClean="0">
                                  <a:latin typeface="Cambria Math" panose="02040503050406030204" pitchFamily="18" charset="0"/>
                                </a:rPr>
                                <m:t>𝒓</m:t>
                              </m:r>
                              <m:d>
                                <m:dPr>
                                  <m:ctrlPr>
                                    <a:rPr kumimoji="1" lang="en-US" altLang="ja-JP" sz="2800" b="0" i="1" smtClean="0">
                                      <a:latin typeface="Cambria Math" panose="02040503050406030204" pitchFamily="18" charset="0"/>
                                    </a:rPr>
                                  </m:ctrlPr>
                                </m:dPr>
                                <m:e>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𝑡</m:t>
                                      </m:r>
                                    </m:e>
                                    <m:sub>
                                      <m:r>
                                        <a:rPr kumimoji="1" lang="en-US" altLang="ja-JP" sz="2800" b="0" i="1" smtClean="0">
                                          <a:latin typeface="Cambria Math" panose="02040503050406030204" pitchFamily="18" charset="0"/>
                                        </a:rPr>
                                        <m:t>𝑖</m:t>
                                      </m:r>
                                    </m:sub>
                                  </m:sSub>
                                </m:e>
                              </m:d>
                            </m:e>
                          </m:d>
                        </m:e>
                      </m:nary>
                      <m:r>
                        <a:rPr kumimoji="1" lang="en-US" altLang="ja-JP" sz="2800" b="0" i="1" smtClean="0">
                          <a:latin typeface="Cambria Math" panose="02040503050406030204" pitchFamily="18" charset="0"/>
                        </a:rPr>
                        <m:t>.</m:t>
                      </m:r>
                    </m:oMath>
                  </m:oMathPara>
                </a14:m>
                <a:endParaRPr kumimoji="1" lang="en-US" altLang="ja-JP" sz="2800" b="0" dirty="0"/>
              </a:p>
            </p:txBody>
          </p:sp>
        </mc:Choice>
        <mc:Fallback xmlns="">
          <p:sp>
            <p:nvSpPr>
              <p:cNvPr id="7" name="テキスト ボックス 6">
                <a:extLst>
                  <a:ext uri="{FF2B5EF4-FFF2-40B4-BE49-F238E27FC236}">
                    <a16:creationId xmlns:a16="http://schemas.microsoft.com/office/drawing/2014/main" id="{EC126416-0186-C94F-7F64-6CBDC1090F9E}"/>
                  </a:ext>
                </a:extLst>
              </p:cNvPr>
              <p:cNvSpPr txBox="1">
                <a:spLocks noRot="1" noChangeAspect="1" noMove="1" noResize="1" noEditPoints="1" noAdjustHandles="1" noChangeArrowheads="1" noChangeShapeType="1" noTextEdit="1"/>
              </p:cNvSpPr>
              <p:nvPr/>
            </p:nvSpPr>
            <p:spPr>
              <a:xfrm>
                <a:off x="5815264" y="1279010"/>
                <a:ext cx="5943600" cy="2657651"/>
              </a:xfrm>
              <a:prstGeom prst="rect">
                <a:avLst/>
              </a:prstGeom>
              <a:blipFill>
                <a:blip r:embed="rId3"/>
                <a:stretch>
                  <a:fillRect/>
                </a:stretch>
              </a:blipFill>
              <a:ln w="28575">
                <a:solidFill>
                  <a:srgbClr val="FF0000"/>
                </a:solidFill>
              </a:ln>
            </p:spPr>
            <p:txBody>
              <a:bodyPr/>
              <a:lstStyle/>
              <a:p>
                <a:r>
                  <a:rPr lang="ja-JP" altLang="en-US">
                    <a:noFill/>
                  </a:rPr>
                  <a:t> </a:t>
                </a:r>
              </a:p>
            </p:txBody>
          </p:sp>
        </mc:Fallback>
      </mc:AlternateContent>
      <p:sp>
        <p:nvSpPr>
          <p:cNvPr id="5" name="日付プレースホルダー 4">
            <a:extLst>
              <a:ext uri="{FF2B5EF4-FFF2-40B4-BE49-F238E27FC236}">
                <a16:creationId xmlns:a16="http://schemas.microsoft.com/office/drawing/2014/main" id="{C40D8B03-AC66-63D8-A4AE-03DCDD179ABA}"/>
              </a:ext>
            </a:extLst>
          </p:cNvPr>
          <p:cNvSpPr>
            <a:spLocks noGrp="1"/>
          </p:cNvSpPr>
          <p:nvPr>
            <p:ph type="dt" sz="half" idx="10"/>
          </p:nvPr>
        </p:nvSpPr>
        <p:spPr/>
        <p:txBody>
          <a:bodyPr/>
          <a:lstStyle/>
          <a:p>
            <a:r>
              <a:rPr kumimoji="1" lang="en-US" altLang="ja-JP"/>
              <a:t>2024/1/31</a:t>
            </a:r>
            <a:endParaRPr kumimoji="1" lang="ja-JP" altLang="en-US"/>
          </a:p>
        </p:txBody>
      </p:sp>
      <p:sp>
        <p:nvSpPr>
          <p:cNvPr id="8" name="スライド番号プレースホルダー 7">
            <a:extLst>
              <a:ext uri="{FF2B5EF4-FFF2-40B4-BE49-F238E27FC236}">
                <a16:creationId xmlns:a16="http://schemas.microsoft.com/office/drawing/2014/main" id="{B3F0ABB3-48CB-9CE6-DC59-E1233465594D}"/>
              </a:ext>
            </a:extLst>
          </p:cNvPr>
          <p:cNvSpPr>
            <a:spLocks noGrp="1"/>
          </p:cNvSpPr>
          <p:nvPr>
            <p:ph type="sldNum" sz="quarter" idx="12"/>
          </p:nvPr>
        </p:nvSpPr>
        <p:spPr/>
        <p:txBody>
          <a:bodyPr/>
          <a:lstStyle/>
          <a:p>
            <a:fld id="{1A33C891-B2ED-40BC-9E9F-45F2CE42BAA2}" type="slidenum">
              <a:rPr lang="ja-JP" altLang="en-US" smtClean="0"/>
              <a:pPr/>
              <a:t>25</a:t>
            </a:fld>
            <a:r>
              <a:rPr lang="en-US" altLang="ja-JP"/>
              <a:t>/17</a:t>
            </a:r>
            <a:endParaRPr kumimoji="1" lang="ja-JP" altLang="en-US" dirty="0"/>
          </a:p>
        </p:txBody>
      </p:sp>
      <p:sp>
        <p:nvSpPr>
          <p:cNvPr id="9" name="フッター プレースホルダー 8">
            <a:extLst>
              <a:ext uri="{FF2B5EF4-FFF2-40B4-BE49-F238E27FC236}">
                <a16:creationId xmlns:a16="http://schemas.microsoft.com/office/drawing/2014/main" id="{2385DEA2-5660-D4EA-43B0-F78234A17892}"/>
              </a:ext>
            </a:extLst>
          </p:cNvPr>
          <p:cNvSpPr>
            <a:spLocks noGrp="1"/>
          </p:cNvSpPr>
          <p:nvPr>
            <p:ph type="ftr" sz="quarter" idx="11"/>
          </p:nvPr>
        </p:nvSpPr>
        <p:spPr/>
        <p:txBody>
          <a:bodyPr/>
          <a:lstStyle/>
          <a:p>
            <a:r>
              <a:rPr kumimoji="1" lang="ja-JP" altLang="en-US"/>
              <a:t>曲線近傍を移動する視点から見えるステレオ自由視点画像の高速生成</a:t>
            </a:r>
          </a:p>
        </p:txBody>
      </p:sp>
    </p:spTree>
    <p:extLst>
      <p:ext uri="{BB962C8B-B14F-4D97-AF65-F5344CB8AC3E}">
        <p14:creationId xmlns:p14="http://schemas.microsoft.com/office/powerpoint/2010/main" val="20516956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92EF2A-6FFB-E88A-4CDA-8CB9DB9ABA80}"/>
              </a:ext>
            </a:extLst>
          </p:cNvPr>
          <p:cNvSpPr>
            <a:spLocks noGrp="1"/>
          </p:cNvSpPr>
          <p:nvPr>
            <p:ph type="title"/>
          </p:nvPr>
        </p:nvSpPr>
        <p:spPr/>
        <p:txBody>
          <a:bodyPr/>
          <a:lstStyle/>
          <a:p>
            <a:r>
              <a:rPr kumimoji="1" lang="ja-JP" altLang="en-US" dirty="0"/>
              <a:t>前提知識</a:t>
            </a:r>
            <a:r>
              <a:rPr kumimoji="1" lang="en-US" altLang="ja-JP" dirty="0"/>
              <a:t>: </a:t>
            </a:r>
            <a:r>
              <a:rPr kumimoji="1" lang="ja-JP" altLang="en-US" dirty="0"/>
              <a:t>多層パーセプトロン</a:t>
            </a:r>
            <a:r>
              <a:rPr kumimoji="1" lang="en-US" altLang="ja-JP" dirty="0"/>
              <a:t>(MLP)</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F9059232-AD8F-9998-DF70-A3FEBEE96234}"/>
                  </a:ext>
                </a:extLst>
              </p:cNvPr>
              <p:cNvSpPr>
                <a:spLocks noGrp="1"/>
              </p:cNvSpPr>
              <p:nvPr>
                <p:ph idx="1"/>
              </p:nvPr>
            </p:nvSpPr>
            <p:spPr/>
            <p:txBody>
              <a:bodyPr>
                <a:normAutofit/>
              </a:bodyPr>
              <a:lstStyle/>
              <a:p>
                <a:r>
                  <a:rPr kumimoji="1" lang="ja-JP" altLang="en-US" dirty="0"/>
                  <a:t>パーセプトロン</a:t>
                </a:r>
                <a:r>
                  <a:rPr kumimoji="1" lang="en-US" altLang="ja-JP" dirty="0"/>
                  <a:t>(</a:t>
                </a:r>
                <a:r>
                  <a:rPr lang="en-US" altLang="ja-JP" dirty="0"/>
                  <a:t>Perceptron</a:t>
                </a:r>
                <a:r>
                  <a:rPr kumimoji="1" lang="en-US" altLang="ja-JP" dirty="0"/>
                  <a:t>)</a:t>
                </a:r>
              </a:p>
              <a:p>
                <a:pPr lvl="1"/>
                <a14:m>
                  <m:oMath xmlns:m="http://schemas.openxmlformats.org/officeDocument/2006/math">
                    <m:r>
                      <a:rPr kumimoji="1" lang="en-US" altLang="ja-JP" b="0" i="1" smtClean="0">
                        <a:latin typeface="Cambria Math" panose="02040503050406030204" pitchFamily="18" charset="0"/>
                      </a:rPr>
                      <m:t>𝑁</m:t>
                    </m:r>
                  </m:oMath>
                </a14:m>
                <a:r>
                  <a:rPr kumimoji="1" lang="ja-JP" altLang="en-US" dirty="0"/>
                  <a:t>個の実数入力</a:t>
                </a:r>
                <a:r>
                  <a:rPr kumimoji="1" lang="en-US" altLang="ja-JP" dirty="0"/>
                  <a:t>(</a:t>
                </a:r>
                <a14:m>
                  <m:oMath xmlns:m="http://schemas.openxmlformats.org/officeDocument/2006/math">
                    <m:sSub>
                      <m:sSubPr>
                        <m:ctrlPr>
                          <a:rPr lang="en-US" altLang="ja-JP" b="0" i="1" dirty="0" smtClean="0">
                            <a:latin typeface="Cambria Math" panose="02040503050406030204" pitchFamily="18" charset="0"/>
                          </a:rPr>
                        </m:ctrlPr>
                      </m:sSubPr>
                      <m:e>
                        <m:r>
                          <a:rPr lang="en-US" altLang="ja-JP" b="0" i="1" dirty="0" smtClean="0">
                            <a:latin typeface="Cambria Math" panose="02040503050406030204" pitchFamily="18" charset="0"/>
                          </a:rPr>
                          <m:t>𝑥</m:t>
                        </m:r>
                      </m:e>
                      <m:sub>
                        <m:r>
                          <a:rPr lang="en-US" altLang="ja-JP" b="0" i="1" dirty="0" smtClean="0">
                            <a:latin typeface="Cambria Math" panose="02040503050406030204" pitchFamily="18" charset="0"/>
                          </a:rPr>
                          <m:t>1</m:t>
                        </m:r>
                      </m:sub>
                    </m:sSub>
                    <m:r>
                      <a:rPr lang="en-US" altLang="ja-JP" b="0" i="1" dirty="0" smtClean="0">
                        <a:latin typeface="Cambria Math" panose="02040503050406030204" pitchFamily="18" charset="0"/>
                      </a:rPr>
                      <m:t>,</m:t>
                    </m:r>
                    <m:sSub>
                      <m:sSubPr>
                        <m:ctrlPr>
                          <a:rPr lang="en-US" altLang="ja-JP" i="1" dirty="0">
                            <a:latin typeface="Cambria Math" panose="02040503050406030204" pitchFamily="18" charset="0"/>
                          </a:rPr>
                        </m:ctrlPr>
                      </m:sSubPr>
                      <m:e>
                        <m:r>
                          <a:rPr lang="en-US" altLang="ja-JP" i="1" dirty="0">
                            <a:latin typeface="Cambria Math" panose="02040503050406030204" pitchFamily="18" charset="0"/>
                          </a:rPr>
                          <m:t>𝑥</m:t>
                        </m:r>
                      </m:e>
                      <m:sub>
                        <m:r>
                          <a:rPr lang="en-US" altLang="ja-JP" b="0" i="1" dirty="0" smtClean="0">
                            <a:latin typeface="Cambria Math" panose="02040503050406030204" pitchFamily="18" charset="0"/>
                          </a:rPr>
                          <m:t>2</m:t>
                        </m:r>
                      </m:sub>
                    </m:sSub>
                    <m:r>
                      <a:rPr lang="en-US" altLang="ja-JP" b="0" i="1" dirty="0" smtClean="0">
                        <a:latin typeface="Cambria Math" panose="02040503050406030204" pitchFamily="18" charset="0"/>
                      </a:rPr>
                      <m:t>,..,</m:t>
                    </m:r>
                    <m:sSub>
                      <m:sSubPr>
                        <m:ctrlPr>
                          <a:rPr lang="en-US" altLang="ja-JP" b="0" i="1" dirty="0" smtClean="0">
                            <a:latin typeface="Cambria Math" panose="02040503050406030204" pitchFamily="18" charset="0"/>
                          </a:rPr>
                        </m:ctrlPr>
                      </m:sSubPr>
                      <m:e>
                        <m:r>
                          <a:rPr lang="en-US" altLang="ja-JP" b="0" i="1" dirty="0" smtClean="0">
                            <a:latin typeface="Cambria Math" panose="02040503050406030204" pitchFamily="18" charset="0"/>
                          </a:rPr>
                          <m:t>𝑥</m:t>
                        </m:r>
                      </m:e>
                      <m:sub>
                        <m:r>
                          <a:rPr lang="en-US" altLang="ja-JP" b="0" i="1" dirty="0" smtClean="0">
                            <a:latin typeface="Cambria Math" panose="02040503050406030204" pitchFamily="18" charset="0"/>
                          </a:rPr>
                          <m:t>𝑁</m:t>
                        </m:r>
                      </m:sub>
                    </m:sSub>
                  </m:oMath>
                </a14:m>
                <a:r>
                  <a:rPr kumimoji="1" lang="en-US" altLang="ja-JP" dirty="0"/>
                  <a:t>)</a:t>
                </a:r>
                <a:r>
                  <a:rPr kumimoji="1" lang="ja-JP" altLang="en-US" dirty="0"/>
                  <a:t>と</a:t>
                </a:r>
                <a:r>
                  <a:rPr kumimoji="1" lang="en-US" altLang="ja-JP" dirty="0"/>
                  <a:t>1</a:t>
                </a:r>
                <a:r>
                  <a:rPr kumimoji="1" lang="ja-JP" altLang="en-US" dirty="0"/>
                  <a:t>個の出力 </a:t>
                </a:r>
                <a14:m>
                  <m:oMath xmlns:m="http://schemas.openxmlformats.org/officeDocument/2006/math">
                    <m:r>
                      <a:rPr kumimoji="1" lang="en-US" altLang="ja-JP" b="0" i="1" smtClean="0">
                        <a:latin typeface="Cambria Math" panose="02040503050406030204" pitchFamily="18" charset="0"/>
                      </a:rPr>
                      <m:t>𝑜</m:t>
                    </m:r>
                  </m:oMath>
                </a14:m>
                <a:r>
                  <a:rPr kumimoji="1" lang="ja-JP" altLang="en-US" dirty="0"/>
                  <a:t> を持つ</a:t>
                </a:r>
                <a:endParaRPr kumimoji="1" lang="en-US" altLang="ja-JP" dirty="0"/>
              </a:p>
              <a:p>
                <a:pPr lvl="1"/>
                <a14:m>
                  <m:oMath xmlns:m="http://schemas.openxmlformats.org/officeDocument/2006/math">
                    <m:r>
                      <a:rPr kumimoji="1" lang="en-US" altLang="ja-JP" b="0" i="1" dirty="0" smtClean="0">
                        <a:latin typeface="Cambria Math" panose="02040503050406030204" pitchFamily="18" charset="0"/>
                      </a:rPr>
                      <m:t>𝑜</m:t>
                    </m:r>
                    <m:r>
                      <a:rPr kumimoji="1" lang="en-US" altLang="ja-JP" i="1" dirty="0" smtClean="0">
                        <a:latin typeface="Cambria Math" panose="02040503050406030204" pitchFamily="18" charset="0"/>
                      </a:rPr>
                      <m:t>=</m:t>
                    </m:r>
                    <m:r>
                      <a:rPr kumimoji="1" lang="en-US" altLang="ja-JP" b="0" i="1" dirty="0" smtClean="0">
                        <a:latin typeface="Cambria Math" panose="02040503050406030204" pitchFamily="18" charset="0"/>
                      </a:rPr>
                      <m:t>𝑓</m:t>
                    </m:r>
                    <m:d>
                      <m:dPr>
                        <m:ctrlPr>
                          <a:rPr kumimoji="1" lang="en-US" altLang="ja-JP" b="0" i="1" dirty="0" smtClean="0">
                            <a:latin typeface="Cambria Math" panose="02040503050406030204" pitchFamily="18" charset="0"/>
                          </a:rPr>
                        </m:ctrlPr>
                      </m:dPr>
                      <m:e>
                        <m:sSub>
                          <m:sSubPr>
                            <m:ctrlPr>
                              <a:rPr lang="en-US" altLang="ja-JP" i="1" dirty="0">
                                <a:latin typeface="Cambria Math" panose="02040503050406030204" pitchFamily="18" charset="0"/>
                              </a:rPr>
                            </m:ctrlPr>
                          </m:sSubPr>
                          <m:e>
                            <m:r>
                              <a:rPr lang="en-US" altLang="ja-JP" i="1" dirty="0">
                                <a:latin typeface="Cambria Math" panose="02040503050406030204" pitchFamily="18" charset="0"/>
                              </a:rPr>
                              <m:t>𝑤</m:t>
                            </m:r>
                          </m:e>
                          <m:sub>
                            <m:r>
                              <a:rPr lang="en-US" altLang="ja-JP" i="1" dirty="0">
                                <a:latin typeface="Cambria Math" panose="02040503050406030204" pitchFamily="18" charset="0"/>
                              </a:rPr>
                              <m:t>1</m:t>
                            </m:r>
                          </m:sub>
                        </m:sSub>
                        <m:sSub>
                          <m:sSubPr>
                            <m:ctrlPr>
                              <a:rPr lang="en-US" altLang="ja-JP" i="1" dirty="0">
                                <a:latin typeface="Cambria Math" panose="02040503050406030204" pitchFamily="18" charset="0"/>
                              </a:rPr>
                            </m:ctrlPr>
                          </m:sSubPr>
                          <m:e>
                            <m:r>
                              <a:rPr lang="en-US" altLang="ja-JP" i="1" dirty="0">
                                <a:latin typeface="Cambria Math" panose="02040503050406030204" pitchFamily="18" charset="0"/>
                              </a:rPr>
                              <m:t>𝑥</m:t>
                            </m:r>
                          </m:e>
                          <m:sub>
                            <m:r>
                              <a:rPr lang="en-US" altLang="ja-JP" i="1" dirty="0">
                                <a:latin typeface="Cambria Math" panose="02040503050406030204" pitchFamily="18" charset="0"/>
                              </a:rPr>
                              <m:t>1</m:t>
                            </m:r>
                          </m:sub>
                        </m:sSub>
                        <m:r>
                          <a:rPr lang="en-US" altLang="ja-JP" i="1" dirty="0">
                            <a:latin typeface="Cambria Math" panose="02040503050406030204" pitchFamily="18" charset="0"/>
                          </a:rPr>
                          <m:t>+</m:t>
                        </m:r>
                        <m:sSub>
                          <m:sSubPr>
                            <m:ctrlPr>
                              <a:rPr lang="en-US" altLang="ja-JP" i="1" dirty="0">
                                <a:latin typeface="Cambria Math" panose="02040503050406030204" pitchFamily="18" charset="0"/>
                              </a:rPr>
                            </m:ctrlPr>
                          </m:sSubPr>
                          <m:e>
                            <m:r>
                              <a:rPr lang="en-US" altLang="ja-JP" i="1" dirty="0">
                                <a:latin typeface="Cambria Math" panose="02040503050406030204" pitchFamily="18" charset="0"/>
                              </a:rPr>
                              <m:t>𝑤</m:t>
                            </m:r>
                          </m:e>
                          <m:sub>
                            <m:r>
                              <a:rPr lang="en-US" altLang="ja-JP" i="1" dirty="0">
                                <a:latin typeface="Cambria Math" panose="02040503050406030204" pitchFamily="18" charset="0"/>
                              </a:rPr>
                              <m:t>2</m:t>
                            </m:r>
                          </m:sub>
                        </m:sSub>
                        <m:sSub>
                          <m:sSubPr>
                            <m:ctrlPr>
                              <a:rPr lang="en-US" altLang="ja-JP" i="1" dirty="0">
                                <a:latin typeface="Cambria Math" panose="02040503050406030204" pitchFamily="18" charset="0"/>
                              </a:rPr>
                            </m:ctrlPr>
                          </m:sSubPr>
                          <m:e>
                            <m:r>
                              <a:rPr lang="en-US" altLang="ja-JP" i="1" dirty="0">
                                <a:latin typeface="Cambria Math" panose="02040503050406030204" pitchFamily="18" charset="0"/>
                              </a:rPr>
                              <m:t>𝑥</m:t>
                            </m:r>
                          </m:e>
                          <m:sub>
                            <m:r>
                              <a:rPr lang="en-US" altLang="ja-JP" i="1" dirty="0">
                                <a:latin typeface="Cambria Math" panose="02040503050406030204" pitchFamily="18" charset="0"/>
                              </a:rPr>
                              <m:t>2</m:t>
                            </m:r>
                          </m:sub>
                        </m:sSub>
                        <m:r>
                          <a:rPr lang="en-US" altLang="ja-JP" i="1" dirty="0">
                            <a:latin typeface="Cambria Math" panose="02040503050406030204" pitchFamily="18" charset="0"/>
                          </a:rPr>
                          <m:t>+…+</m:t>
                        </m:r>
                        <m:sSub>
                          <m:sSubPr>
                            <m:ctrlPr>
                              <a:rPr lang="en-US" altLang="ja-JP" i="1" dirty="0">
                                <a:latin typeface="Cambria Math" panose="02040503050406030204" pitchFamily="18" charset="0"/>
                              </a:rPr>
                            </m:ctrlPr>
                          </m:sSubPr>
                          <m:e>
                            <m:r>
                              <a:rPr lang="en-US" altLang="ja-JP" i="1" dirty="0">
                                <a:latin typeface="Cambria Math" panose="02040503050406030204" pitchFamily="18" charset="0"/>
                              </a:rPr>
                              <m:t>𝑤</m:t>
                            </m:r>
                          </m:e>
                          <m:sub>
                            <m:r>
                              <a:rPr lang="en-US" altLang="ja-JP" i="1" dirty="0">
                                <a:latin typeface="Cambria Math" panose="02040503050406030204" pitchFamily="18" charset="0"/>
                              </a:rPr>
                              <m:t>𝑁</m:t>
                            </m:r>
                          </m:sub>
                        </m:sSub>
                        <m:sSub>
                          <m:sSubPr>
                            <m:ctrlPr>
                              <a:rPr lang="en-US" altLang="ja-JP" i="1" dirty="0">
                                <a:latin typeface="Cambria Math" panose="02040503050406030204" pitchFamily="18" charset="0"/>
                              </a:rPr>
                            </m:ctrlPr>
                          </m:sSubPr>
                          <m:e>
                            <m:r>
                              <a:rPr lang="en-US" altLang="ja-JP" i="1" dirty="0">
                                <a:latin typeface="Cambria Math" panose="02040503050406030204" pitchFamily="18" charset="0"/>
                              </a:rPr>
                              <m:t>𝑥</m:t>
                            </m:r>
                          </m:e>
                          <m:sub>
                            <m:r>
                              <a:rPr lang="en-US" altLang="ja-JP" i="1" dirty="0">
                                <a:latin typeface="Cambria Math" panose="02040503050406030204" pitchFamily="18" charset="0"/>
                              </a:rPr>
                              <m:t>𝑁</m:t>
                            </m:r>
                          </m:sub>
                        </m:sSub>
                        <m:r>
                          <a:rPr lang="en-US" altLang="ja-JP" i="1" dirty="0">
                            <a:latin typeface="Cambria Math" panose="02040503050406030204" pitchFamily="18" charset="0"/>
                          </a:rPr>
                          <m:t>+</m:t>
                        </m:r>
                        <m:r>
                          <a:rPr lang="en-US" altLang="ja-JP" i="1" dirty="0">
                            <a:latin typeface="Cambria Math" panose="02040503050406030204" pitchFamily="18" charset="0"/>
                          </a:rPr>
                          <m:t>𝑏</m:t>
                        </m:r>
                      </m:e>
                    </m:d>
                  </m:oMath>
                </a14:m>
                <a:endParaRPr kumimoji="1" lang="en-US" altLang="ja-JP" dirty="0"/>
              </a:p>
              <a:p>
                <a:pPr lvl="1"/>
                <a14:m>
                  <m:oMath xmlns:m="http://schemas.openxmlformats.org/officeDocument/2006/math">
                    <m:sSub>
                      <m:sSubPr>
                        <m:ctrlPr>
                          <a:rPr lang="en-US" altLang="ja-JP" i="1" dirty="0">
                            <a:latin typeface="Cambria Math" panose="02040503050406030204" pitchFamily="18" charset="0"/>
                          </a:rPr>
                        </m:ctrlPr>
                      </m:sSubPr>
                      <m:e>
                        <m:r>
                          <a:rPr lang="en-US" altLang="ja-JP" i="1" dirty="0">
                            <a:latin typeface="Cambria Math" panose="02040503050406030204" pitchFamily="18" charset="0"/>
                          </a:rPr>
                          <m:t>𝑤</m:t>
                        </m:r>
                      </m:e>
                      <m:sub>
                        <m:r>
                          <a:rPr lang="en-US" altLang="ja-JP" b="0" i="1" dirty="0" smtClean="0">
                            <a:latin typeface="Cambria Math" panose="02040503050406030204" pitchFamily="18" charset="0"/>
                          </a:rPr>
                          <m:t>1</m:t>
                        </m:r>
                      </m:sub>
                    </m:sSub>
                    <m:r>
                      <a:rPr lang="en-US" altLang="ja-JP" b="0" i="1" dirty="0" smtClean="0">
                        <a:latin typeface="Cambria Math" panose="02040503050406030204" pitchFamily="18" charset="0"/>
                      </a:rPr>
                      <m:t>,</m:t>
                    </m:r>
                    <m:sSub>
                      <m:sSubPr>
                        <m:ctrlPr>
                          <a:rPr lang="en-US" altLang="ja-JP" i="1" dirty="0">
                            <a:latin typeface="Cambria Math" panose="02040503050406030204" pitchFamily="18" charset="0"/>
                          </a:rPr>
                        </m:ctrlPr>
                      </m:sSubPr>
                      <m:e>
                        <m:r>
                          <a:rPr lang="en-US" altLang="ja-JP" i="1" dirty="0">
                            <a:latin typeface="Cambria Math" panose="02040503050406030204" pitchFamily="18" charset="0"/>
                          </a:rPr>
                          <m:t>𝑤</m:t>
                        </m:r>
                      </m:e>
                      <m:sub>
                        <m:r>
                          <a:rPr lang="en-US" altLang="ja-JP" b="0" i="1" dirty="0" smtClean="0">
                            <a:latin typeface="Cambria Math" panose="02040503050406030204" pitchFamily="18" charset="0"/>
                          </a:rPr>
                          <m:t>2</m:t>
                        </m:r>
                      </m:sub>
                    </m:sSub>
                    <m:r>
                      <a:rPr lang="en-US" altLang="ja-JP" b="0" i="1" dirty="0" smtClean="0">
                        <a:latin typeface="Cambria Math" panose="02040503050406030204" pitchFamily="18" charset="0"/>
                      </a:rPr>
                      <m:t>,…,</m:t>
                    </m:r>
                    <m:sSub>
                      <m:sSubPr>
                        <m:ctrlPr>
                          <a:rPr lang="en-US" altLang="ja-JP" i="1" dirty="0">
                            <a:latin typeface="Cambria Math" panose="02040503050406030204" pitchFamily="18" charset="0"/>
                          </a:rPr>
                        </m:ctrlPr>
                      </m:sSubPr>
                      <m:e>
                        <m:r>
                          <a:rPr lang="en-US" altLang="ja-JP" i="1" dirty="0">
                            <a:latin typeface="Cambria Math" panose="02040503050406030204" pitchFamily="18" charset="0"/>
                          </a:rPr>
                          <m:t>𝑤</m:t>
                        </m:r>
                      </m:e>
                      <m:sub>
                        <m:r>
                          <a:rPr lang="en-US" altLang="ja-JP" b="0" i="1" dirty="0" smtClean="0">
                            <a:latin typeface="Cambria Math" panose="02040503050406030204" pitchFamily="18" charset="0"/>
                          </a:rPr>
                          <m:t>𝑁</m:t>
                        </m:r>
                      </m:sub>
                    </m:sSub>
                    <m:r>
                      <a:rPr lang="en-US" altLang="ja-JP" b="0" i="1" dirty="0" smtClean="0">
                        <a:latin typeface="Cambria Math" panose="02040503050406030204" pitchFamily="18" charset="0"/>
                      </a:rPr>
                      <m:t>,</m:t>
                    </m:r>
                    <m:r>
                      <a:rPr lang="en-US" altLang="ja-JP" i="1" dirty="0">
                        <a:latin typeface="Cambria Math" panose="02040503050406030204" pitchFamily="18" charset="0"/>
                      </a:rPr>
                      <m:t>𝑏</m:t>
                    </m:r>
                    <m:r>
                      <a:rPr lang="ja-JP" altLang="en-US" i="1" dirty="0">
                        <a:latin typeface="Cambria Math" panose="02040503050406030204" pitchFamily="18" charset="0"/>
                      </a:rPr>
                      <m:t>は</m:t>
                    </m:r>
                  </m:oMath>
                </a14:m>
                <a:r>
                  <a:rPr kumimoji="1" lang="ja-JP" altLang="en-US" dirty="0"/>
                  <a:t>実数，</a:t>
                </a:r>
                <a:r>
                  <a:rPr lang="en-US" altLang="ja-JP" dirty="0"/>
                  <a:t> </a:t>
                </a:r>
                <a14:m>
                  <m:oMath xmlns:m="http://schemas.openxmlformats.org/officeDocument/2006/math">
                    <m:r>
                      <a:rPr lang="en-US" altLang="ja-JP" i="1" dirty="0">
                        <a:latin typeface="Cambria Math" panose="02040503050406030204" pitchFamily="18" charset="0"/>
                      </a:rPr>
                      <m:t>𝑓</m:t>
                    </m:r>
                  </m:oMath>
                </a14:m>
                <a:r>
                  <a:rPr kumimoji="1" lang="ja-JP" altLang="en-US" dirty="0"/>
                  <a:t>は活性化関数</a:t>
                </a:r>
                <a:endParaRPr kumimoji="1" lang="en-US" altLang="ja-JP" dirty="0"/>
              </a:p>
              <a:p>
                <a:endParaRPr lang="en-US" altLang="ja-JP" dirty="0"/>
              </a:p>
              <a:p>
                <a:r>
                  <a:rPr lang="ja-JP" altLang="en-US" b="1" u="sng" dirty="0"/>
                  <a:t>多層パーセプトロン</a:t>
                </a:r>
                <a:r>
                  <a:rPr lang="en-US" altLang="ja-JP" dirty="0"/>
                  <a:t>(</a:t>
                </a:r>
                <a:r>
                  <a:rPr lang="en-US" altLang="ja-JP" b="1" dirty="0" err="1"/>
                  <a:t>M</a:t>
                </a:r>
                <a:r>
                  <a:rPr lang="en-US" altLang="ja-JP" dirty="0" err="1"/>
                  <a:t>ulti</a:t>
                </a:r>
                <a:r>
                  <a:rPr lang="en-US" altLang="ja-JP" b="1" dirty="0" err="1"/>
                  <a:t>L</a:t>
                </a:r>
                <a:r>
                  <a:rPr lang="en-US" altLang="ja-JP" dirty="0" err="1"/>
                  <a:t>ayer</a:t>
                </a:r>
                <a:r>
                  <a:rPr lang="en-US" altLang="ja-JP" dirty="0"/>
                  <a:t> </a:t>
                </a:r>
                <a:r>
                  <a:rPr lang="en-US" altLang="ja-JP" b="1" dirty="0"/>
                  <a:t>P</a:t>
                </a:r>
                <a:r>
                  <a:rPr lang="en-US" altLang="ja-JP" dirty="0"/>
                  <a:t>erceptron)</a:t>
                </a:r>
              </a:p>
              <a:p>
                <a:pPr lvl="1"/>
                <a:r>
                  <a:rPr lang="ja-JP" altLang="en-US" dirty="0"/>
                  <a:t>パーセプトロンを結合したネットワークの一種</a:t>
                </a:r>
                <a:endParaRPr lang="en-US" altLang="ja-JP" dirty="0"/>
              </a:p>
              <a:p>
                <a:pPr lvl="1"/>
                <a:r>
                  <a:rPr lang="ja-JP" altLang="en-US" dirty="0"/>
                  <a:t>機械学習を通じて関数を近似できる</a:t>
                </a:r>
                <a:endParaRPr lang="en-US" altLang="ja-JP" dirty="0"/>
              </a:p>
            </p:txBody>
          </p:sp>
        </mc:Choice>
        <mc:Fallback xmlns="">
          <p:sp>
            <p:nvSpPr>
              <p:cNvPr id="3" name="コンテンツ プレースホルダー 2">
                <a:extLst>
                  <a:ext uri="{FF2B5EF4-FFF2-40B4-BE49-F238E27FC236}">
                    <a16:creationId xmlns:a16="http://schemas.microsoft.com/office/drawing/2014/main" id="{F9059232-AD8F-9998-DF70-A3FEBEE96234}"/>
                  </a:ext>
                </a:extLst>
              </p:cNvPr>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ja-JP" altLang="en-US">
                    <a:noFill/>
                  </a:rPr>
                  <a:t> </a:t>
                </a:r>
              </a:p>
            </p:txBody>
          </p:sp>
        </mc:Fallback>
      </mc:AlternateContent>
      <p:sp>
        <p:nvSpPr>
          <p:cNvPr id="6" name="楕円 5">
            <a:extLst>
              <a:ext uri="{FF2B5EF4-FFF2-40B4-BE49-F238E27FC236}">
                <a16:creationId xmlns:a16="http://schemas.microsoft.com/office/drawing/2014/main" id="{CDCD8F41-552F-0144-C3BD-AEE259E0709A}"/>
              </a:ext>
            </a:extLst>
          </p:cNvPr>
          <p:cNvSpPr/>
          <p:nvPr/>
        </p:nvSpPr>
        <p:spPr>
          <a:xfrm>
            <a:off x="8293044" y="2752336"/>
            <a:ext cx="474967" cy="4749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DCDA367E-03CA-3240-CA4F-739937A4083B}"/>
              </a:ext>
            </a:extLst>
          </p:cNvPr>
          <p:cNvSpPr/>
          <p:nvPr/>
        </p:nvSpPr>
        <p:spPr>
          <a:xfrm>
            <a:off x="8293043" y="3510245"/>
            <a:ext cx="474967" cy="4749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B1B71CE4-EED7-4027-2661-AC965F0C192C}"/>
              </a:ext>
            </a:extLst>
          </p:cNvPr>
          <p:cNvSpPr/>
          <p:nvPr/>
        </p:nvSpPr>
        <p:spPr>
          <a:xfrm>
            <a:off x="8293042" y="4268154"/>
            <a:ext cx="474967" cy="4749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FA80172B-7631-5480-50E9-F6FB101CF5BB}"/>
              </a:ext>
            </a:extLst>
          </p:cNvPr>
          <p:cNvSpPr/>
          <p:nvPr/>
        </p:nvSpPr>
        <p:spPr>
          <a:xfrm>
            <a:off x="9183298" y="2621905"/>
            <a:ext cx="687753" cy="6877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6103CE2D-BBA6-3DDD-9C1C-97A9DA9FBA62}"/>
              </a:ext>
            </a:extLst>
          </p:cNvPr>
          <p:cNvSpPr/>
          <p:nvPr/>
        </p:nvSpPr>
        <p:spPr>
          <a:xfrm>
            <a:off x="9183297" y="3383356"/>
            <a:ext cx="687753" cy="6877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102FCDFA-53BD-2566-77D1-B09B49FC3202}"/>
              </a:ext>
            </a:extLst>
          </p:cNvPr>
          <p:cNvSpPr/>
          <p:nvPr/>
        </p:nvSpPr>
        <p:spPr>
          <a:xfrm>
            <a:off x="9183296" y="4144807"/>
            <a:ext cx="687753" cy="6877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矢印コネクタ 17">
            <a:extLst>
              <a:ext uri="{FF2B5EF4-FFF2-40B4-BE49-F238E27FC236}">
                <a16:creationId xmlns:a16="http://schemas.microsoft.com/office/drawing/2014/main" id="{0699E774-3C0E-8493-A021-BB949C403ADC}"/>
              </a:ext>
            </a:extLst>
          </p:cNvPr>
          <p:cNvCxnSpPr>
            <a:cxnSpLocks/>
            <a:stCxn id="6" idx="6"/>
          </p:cNvCxnSpPr>
          <p:nvPr/>
        </p:nvCxnSpPr>
        <p:spPr>
          <a:xfrm>
            <a:off x="8768011" y="2989820"/>
            <a:ext cx="411380" cy="35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48EEACA5-F44F-DD89-1DA6-755EBDB76A91}"/>
              </a:ext>
            </a:extLst>
          </p:cNvPr>
          <p:cNvCxnSpPr>
            <a:cxnSpLocks/>
            <a:stCxn id="6" idx="6"/>
          </p:cNvCxnSpPr>
          <p:nvPr/>
        </p:nvCxnSpPr>
        <p:spPr>
          <a:xfrm>
            <a:off x="8768011" y="2989820"/>
            <a:ext cx="411379" cy="7649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A814E4B1-6EAA-37EB-6B1A-08BCC5A77BD5}"/>
              </a:ext>
            </a:extLst>
          </p:cNvPr>
          <p:cNvCxnSpPr>
            <a:cxnSpLocks/>
            <a:stCxn id="6" idx="6"/>
          </p:cNvCxnSpPr>
          <p:nvPr/>
        </p:nvCxnSpPr>
        <p:spPr>
          <a:xfrm>
            <a:off x="8768011" y="2989820"/>
            <a:ext cx="411378" cy="15264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1BBF334C-3793-1F99-FEEE-D2D38FEDDB2D}"/>
              </a:ext>
            </a:extLst>
          </p:cNvPr>
          <p:cNvCxnSpPr>
            <a:cxnSpLocks/>
            <a:stCxn id="7" idx="6"/>
          </p:cNvCxnSpPr>
          <p:nvPr/>
        </p:nvCxnSpPr>
        <p:spPr>
          <a:xfrm flipV="1">
            <a:off x="8768010" y="2993363"/>
            <a:ext cx="411381" cy="7543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3D7B5C8A-4A6F-8322-98C9-782B198DBAA0}"/>
              </a:ext>
            </a:extLst>
          </p:cNvPr>
          <p:cNvCxnSpPr>
            <a:cxnSpLocks/>
            <a:stCxn id="8" idx="6"/>
          </p:cNvCxnSpPr>
          <p:nvPr/>
        </p:nvCxnSpPr>
        <p:spPr>
          <a:xfrm flipV="1">
            <a:off x="8768009" y="2993363"/>
            <a:ext cx="411382" cy="15122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6EE4B162-6079-0BAA-6E66-7C6C9B5FF79C}"/>
              </a:ext>
            </a:extLst>
          </p:cNvPr>
          <p:cNvCxnSpPr>
            <a:cxnSpLocks/>
            <a:stCxn id="7" idx="6"/>
          </p:cNvCxnSpPr>
          <p:nvPr/>
        </p:nvCxnSpPr>
        <p:spPr>
          <a:xfrm>
            <a:off x="8768010" y="3747729"/>
            <a:ext cx="411380" cy="70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0A38D599-F05A-6EB9-487A-EB1B6E7D5BD2}"/>
              </a:ext>
            </a:extLst>
          </p:cNvPr>
          <p:cNvCxnSpPr>
            <a:cxnSpLocks/>
            <a:stCxn id="7" idx="6"/>
          </p:cNvCxnSpPr>
          <p:nvPr/>
        </p:nvCxnSpPr>
        <p:spPr>
          <a:xfrm>
            <a:off x="8768010" y="3747729"/>
            <a:ext cx="411379" cy="7685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A66B4E42-AE3D-B6AF-9684-000396DE8446}"/>
              </a:ext>
            </a:extLst>
          </p:cNvPr>
          <p:cNvCxnSpPr>
            <a:cxnSpLocks/>
            <a:stCxn id="8" idx="6"/>
          </p:cNvCxnSpPr>
          <p:nvPr/>
        </p:nvCxnSpPr>
        <p:spPr>
          <a:xfrm>
            <a:off x="8768009" y="4505638"/>
            <a:ext cx="411380" cy="106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4AD3236F-8598-8943-DC8F-867E14F62340}"/>
              </a:ext>
            </a:extLst>
          </p:cNvPr>
          <p:cNvCxnSpPr>
            <a:cxnSpLocks/>
            <a:stCxn id="8" idx="6"/>
          </p:cNvCxnSpPr>
          <p:nvPr/>
        </p:nvCxnSpPr>
        <p:spPr>
          <a:xfrm flipV="1">
            <a:off x="8768009" y="3754814"/>
            <a:ext cx="411381" cy="750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5" name="楕円 104">
            <a:extLst>
              <a:ext uri="{FF2B5EF4-FFF2-40B4-BE49-F238E27FC236}">
                <a16:creationId xmlns:a16="http://schemas.microsoft.com/office/drawing/2014/main" id="{803C4722-6A9E-AF1F-FED2-3B23240F44DD}"/>
              </a:ext>
            </a:extLst>
          </p:cNvPr>
          <p:cNvSpPr/>
          <p:nvPr/>
        </p:nvSpPr>
        <p:spPr>
          <a:xfrm>
            <a:off x="11353000" y="2708977"/>
            <a:ext cx="474967" cy="4749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楕円 105">
            <a:extLst>
              <a:ext uri="{FF2B5EF4-FFF2-40B4-BE49-F238E27FC236}">
                <a16:creationId xmlns:a16="http://schemas.microsoft.com/office/drawing/2014/main" id="{81B2C0BD-FCE0-C09E-7807-BF22FA2B4EFC}"/>
              </a:ext>
            </a:extLst>
          </p:cNvPr>
          <p:cNvSpPr/>
          <p:nvPr/>
        </p:nvSpPr>
        <p:spPr>
          <a:xfrm>
            <a:off x="11355758" y="3503158"/>
            <a:ext cx="474967" cy="4749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楕円 106">
            <a:extLst>
              <a:ext uri="{FF2B5EF4-FFF2-40B4-BE49-F238E27FC236}">
                <a16:creationId xmlns:a16="http://schemas.microsoft.com/office/drawing/2014/main" id="{8C144D58-FEC3-4E07-DD61-39EF66E717AB}"/>
              </a:ext>
            </a:extLst>
          </p:cNvPr>
          <p:cNvSpPr/>
          <p:nvPr/>
        </p:nvSpPr>
        <p:spPr>
          <a:xfrm>
            <a:off x="11343733" y="4268153"/>
            <a:ext cx="474967" cy="4749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テキスト ボックス 108">
            <a:extLst>
              <a:ext uri="{FF2B5EF4-FFF2-40B4-BE49-F238E27FC236}">
                <a16:creationId xmlns:a16="http://schemas.microsoft.com/office/drawing/2014/main" id="{3F1898DE-3AC6-A5F7-98C6-CA3A53F31FB2}"/>
              </a:ext>
            </a:extLst>
          </p:cNvPr>
          <p:cNvSpPr txBox="1"/>
          <p:nvPr/>
        </p:nvSpPr>
        <p:spPr>
          <a:xfrm>
            <a:off x="8122647" y="4934970"/>
            <a:ext cx="800219" cy="338554"/>
          </a:xfrm>
          <a:prstGeom prst="rect">
            <a:avLst/>
          </a:prstGeom>
          <a:noFill/>
        </p:spPr>
        <p:txBody>
          <a:bodyPr wrap="none" rtlCol="0">
            <a:spAutoFit/>
          </a:bodyPr>
          <a:lstStyle/>
          <a:p>
            <a:r>
              <a:rPr lang="ja-JP" altLang="en-US" sz="1600" dirty="0"/>
              <a:t>入力層</a:t>
            </a:r>
            <a:endParaRPr kumimoji="1" lang="ja-JP" altLang="en-US" sz="1600" dirty="0"/>
          </a:p>
        </p:txBody>
      </p:sp>
      <p:sp>
        <p:nvSpPr>
          <p:cNvPr id="110" name="テキスト ボックス 109">
            <a:extLst>
              <a:ext uri="{FF2B5EF4-FFF2-40B4-BE49-F238E27FC236}">
                <a16:creationId xmlns:a16="http://schemas.microsoft.com/office/drawing/2014/main" id="{73004869-3378-3608-436C-580AF7A2F6AF}"/>
              </a:ext>
            </a:extLst>
          </p:cNvPr>
          <p:cNvSpPr txBox="1"/>
          <p:nvPr/>
        </p:nvSpPr>
        <p:spPr>
          <a:xfrm>
            <a:off x="9635941" y="4934970"/>
            <a:ext cx="800219" cy="338554"/>
          </a:xfrm>
          <a:prstGeom prst="rect">
            <a:avLst/>
          </a:prstGeom>
          <a:noFill/>
        </p:spPr>
        <p:txBody>
          <a:bodyPr wrap="none" rtlCol="0">
            <a:spAutoFit/>
          </a:bodyPr>
          <a:lstStyle/>
          <a:p>
            <a:r>
              <a:rPr lang="ja-JP" altLang="en-US" sz="1600" dirty="0"/>
              <a:t>中間層</a:t>
            </a:r>
            <a:endParaRPr kumimoji="1" lang="ja-JP" altLang="en-US" dirty="0"/>
          </a:p>
        </p:txBody>
      </p:sp>
      <p:sp>
        <p:nvSpPr>
          <p:cNvPr id="111" name="テキスト ボックス 110">
            <a:extLst>
              <a:ext uri="{FF2B5EF4-FFF2-40B4-BE49-F238E27FC236}">
                <a16:creationId xmlns:a16="http://schemas.microsoft.com/office/drawing/2014/main" id="{64D57DAC-63ED-08D9-D1A8-A3BD2DEDB8F7}"/>
              </a:ext>
            </a:extLst>
          </p:cNvPr>
          <p:cNvSpPr txBox="1"/>
          <p:nvPr/>
        </p:nvSpPr>
        <p:spPr>
          <a:xfrm>
            <a:off x="11149235" y="4934970"/>
            <a:ext cx="800219" cy="338554"/>
          </a:xfrm>
          <a:prstGeom prst="rect">
            <a:avLst/>
          </a:prstGeom>
          <a:noFill/>
        </p:spPr>
        <p:txBody>
          <a:bodyPr wrap="none" rtlCol="0">
            <a:spAutoFit/>
          </a:bodyPr>
          <a:lstStyle/>
          <a:p>
            <a:r>
              <a:rPr lang="ja-JP" altLang="en-US" sz="1600" dirty="0"/>
              <a:t>出力層</a:t>
            </a:r>
            <a:endParaRPr kumimoji="1" lang="ja-JP" altLang="en-US" sz="1600" dirty="0"/>
          </a:p>
        </p:txBody>
      </p:sp>
      <p:sp>
        <p:nvSpPr>
          <p:cNvPr id="112" name="テキスト ボックス 111">
            <a:extLst>
              <a:ext uri="{FF2B5EF4-FFF2-40B4-BE49-F238E27FC236}">
                <a16:creationId xmlns:a16="http://schemas.microsoft.com/office/drawing/2014/main" id="{EB793862-D928-B7DE-976C-D03B99AB0DF3}"/>
              </a:ext>
            </a:extLst>
          </p:cNvPr>
          <p:cNvSpPr txBox="1"/>
          <p:nvPr/>
        </p:nvSpPr>
        <p:spPr>
          <a:xfrm>
            <a:off x="8487367" y="5277716"/>
            <a:ext cx="2954655" cy="369332"/>
          </a:xfrm>
          <a:prstGeom prst="rect">
            <a:avLst/>
          </a:prstGeom>
          <a:noFill/>
        </p:spPr>
        <p:txBody>
          <a:bodyPr wrap="none" rtlCol="0">
            <a:spAutoFit/>
          </a:bodyPr>
          <a:lstStyle/>
          <a:p>
            <a:r>
              <a:rPr kumimoji="1" lang="ja-JP" altLang="en-US" dirty="0"/>
              <a:t>全結合多層パーセプトロン</a:t>
            </a:r>
          </a:p>
        </p:txBody>
      </p:sp>
      <p:sp>
        <p:nvSpPr>
          <p:cNvPr id="23" name="楕円 22">
            <a:extLst>
              <a:ext uri="{FF2B5EF4-FFF2-40B4-BE49-F238E27FC236}">
                <a16:creationId xmlns:a16="http://schemas.microsoft.com/office/drawing/2014/main" id="{6F9DEA48-A850-4869-BC57-9D44C88AD381}"/>
              </a:ext>
            </a:extLst>
          </p:cNvPr>
          <p:cNvSpPr/>
          <p:nvPr/>
        </p:nvSpPr>
        <p:spPr>
          <a:xfrm>
            <a:off x="10226076" y="2645943"/>
            <a:ext cx="687753" cy="6877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6FF46A76-00EF-471B-D4CC-60AFC089571E}"/>
              </a:ext>
            </a:extLst>
          </p:cNvPr>
          <p:cNvSpPr/>
          <p:nvPr/>
        </p:nvSpPr>
        <p:spPr>
          <a:xfrm>
            <a:off x="10226075" y="3407394"/>
            <a:ext cx="687753" cy="6877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05354292-AE98-03D4-65D2-AEF3758B32EF}"/>
              </a:ext>
            </a:extLst>
          </p:cNvPr>
          <p:cNvSpPr/>
          <p:nvPr/>
        </p:nvSpPr>
        <p:spPr>
          <a:xfrm>
            <a:off x="10226074" y="4168845"/>
            <a:ext cx="687753" cy="6877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 name="直線矢印コネクタ 26">
            <a:extLst>
              <a:ext uri="{FF2B5EF4-FFF2-40B4-BE49-F238E27FC236}">
                <a16:creationId xmlns:a16="http://schemas.microsoft.com/office/drawing/2014/main" id="{7FB937BD-0DBA-0CAE-4693-60D69C93C08C}"/>
              </a:ext>
            </a:extLst>
          </p:cNvPr>
          <p:cNvCxnSpPr>
            <a:cxnSpLocks/>
          </p:cNvCxnSpPr>
          <p:nvPr/>
        </p:nvCxnSpPr>
        <p:spPr>
          <a:xfrm>
            <a:off x="10932355" y="2946461"/>
            <a:ext cx="411380" cy="35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B712A54C-DCDE-BFBF-626E-75EA16C26119}"/>
              </a:ext>
            </a:extLst>
          </p:cNvPr>
          <p:cNvCxnSpPr>
            <a:cxnSpLocks/>
          </p:cNvCxnSpPr>
          <p:nvPr/>
        </p:nvCxnSpPr>
        <p:spPr>
          <a:xfrm>
            <a:off x="10932355" y="2946461"/>
            <a:ext cx="411379" cy="7649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95EEA8D2-79EF-0FD1-124F-026DFB1E8452}"/>
              </a:ext>
            </a:extLst>
          </p:cNvPr>
          <p:cNvCxnSpPr>
            <a:cxnSpLocks/>
          </p:cNvCxnSpPr>
          <p:nvPr/>
        </p:nvCxnSpPr>
        <p:spPr>
          <a:xfrm>
            <a:off x="10932355" y="2946461"/>
            <a:ext cx="411378" cy="15264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88E7259C-B2C0-1858-477D-6110C8AF2E4B}"/>
              </a:ext>
            </a:extLst>
          </p:cNvPr>
          <p:cNvCxnSpPr>
            <a:cxnSpLocks/>
          </p:cNvCxnSpPr>
          <p:nvPr/>
        </p:nvCxnSpPr>
        <p:spPr>
          <a:xfrm flipV="1">
            <a:off x="10932354" y="2950004"/>
            <a:ext cx="411381" cy="7543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D28F56F3-B140-0545-394E-145F5DE6F34E}"/>
              </a:ext>
            </a:extLst>
          </p:cNvPr>
          <p:cNvCxnSpPr>
            <a:cxnSpLocks/>
          </p:cNvCxnSpPr>
          <p:nvPr/>
        </p:nvCxnSpPr>
        <p:spPr>
          <a:xfrm flipV="1">
            <a:off x="10932353" y="2950004"/>
            <a:ext cx="411382" cy="15122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D0462CAC-8A43-6B79-CC36-CAC94526EA77}"/>
              </a:ext>
            </a:extLst>
          </p:cNvPr>
          <p:cNvCxnSpPr>
            <a:cxnSpLocks/>
          </p:cNvCxnSpPr>
          <p:nvPr/>
        </p:nvCxnSpPr>
        <p:spPr>
          <a:xfrm>
            <a:off x="10932354" y="3704370"/>
            <a:ext cx="411380" cy="70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63CEB854-088C-1566-3B2E-29202EA3CCF0}"/>
              </a:ext>
            </a:extLst>
          </p:cNvPr>
          <p:cNvCxnSpPr>
            <a:cxnSpLocks/>
          </p:cNvCxnSpPr>
          <p:nvPr/>
        </p:nvCxnSpPr>
        <p:spPr>
          <a:xfrm>
            <a:off x="10932354" y="3704370"/>
            <a:ext cx="411379" cy="7685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直線矢印コネクタ 36">
            <a:extLst>
              <a:ext uri="{FF2B5EF4-FFF2-40B4-BE49-F238E27FC236}">
                <a16:creationId xmlns:a16="http://schemas.microsoft.com/office/drawing/2014/main" id="{5759B870-13EB-196A-1F9D-69D251E0FB05}"/>
              </a:ext>
            </a:extLst>
          </p:cNvPr>
          <p:cNvCxnSpPr>
            <a:cxnSpLocks/>
          </p:cNvCxnSpPr>
          <p:nvPr/>
        </p:nvCxnSpPr>
        <p:spPr>
          <a:xfrm>
            <a:off x="10932353" y="4462279"/>
            <a:ext cx="411380" cy="106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直線矢印コネクタ 37">
            <a:extLst>
              <a:ext uri="{FF2B5EF4-FFF2-40B4-BE49-F238E27FC236}">
                <a16:creationId xmlns:a16="http://schemas.microsoft.com/office/drawing/2014/main" id="{CD92EF56-AEE5-4E7C-D9DF-FF1501C3C2B1}"/>
              </a:ext>
            </a:extLst>
          </p:cNvPr>
          <p:cNvCxnSpPr>
            <a:cxnSpLocks/>
          </p:cNvCxnSpPr>
          <p:nvPr/>
        </p:nvCxnSpPr>
        <p:spPr>
          <a:xfrm flipV="1">
            <a:off x="10932353" y="3711455"/>
            <a:ext cx="411381" cy="750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654430F7-17FE-2DC7-3369-56E7EE3CF32B}"/>
              </a:ext>
            </a:extLst>
          </p:cNvPr>
          <p:cNvSpPr txBox="1"/>
          <p:nvPr/>
        </p:nvSpPr>
        <p:spPr>
          <a:xfrm>
            <a:off x="9933146" y="3609228"/>
            <a:ext cx="230832" cy="276999"/>
          </a:xfrm>
          <a:prstGeom prst="rect">
            <a:avLst/>
          </a:prstGeom>
          <a:noFill/>
        </p:spPr>
        <p:txBody>
          <a:bodyPr wrap="none" lIns="0" tIns="0" rIns="0" bIns="0" rtlCol="0">
            <a:spAutoFit/>
          </a:bodyPr>
          <a:lstStyle/>
          <a:p>
            <a:r>
              <a:rPr kumimoji="1" lang="en-US" altLang="ja-JP" dirty="0"/>
              <a:t>…</a:t>
            </a:r>
            <a:endParaRPr kumimoji="1" lang="ja-JP" altLang="en-US" dirty="0"/>
          </a:p>
        </p:txBody>
      </p:sp>
      <p:sp>
        <p:nvSpPr>
          <p:cNvPr id="47" name="円弧 46">
            <a:extLst>
              <a:ext uri="{FF2B5EF4-FFF2-40B4-BE49-F238E27FC236}">
                <a16:creationId xmlns:a16="http://schemas.microsoft.com/office/drawing/2014/main" id="{836DAA59-70DE-CD7A-BB39-E85A19314839}"/>
              </a:ext>
            </a:extLst>
          </p:cNvPr>
          <p:cNvSpPr/>
          <p:nvPr/>
        </p:nvSpPr>
        <p:spPr>
          <a:xfrm>
            <a:off x="9214401" y="4642687"/>
            <a:ext cx="1689384" cy="322600"/>
          </a:xfrm>
          <a:prstGeom prst="arc">
            <a:avLst>
              <a:gd name="adj1" fmla="val 162053"/>
              <a:gd name="adj2" fmla="val 10672877"/>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 name="日付プレースホルダー 4">
            <a:extLst>
              <a:ext uri="{FF2B5EF4-FFF2-40B4-BE49-F238E27FC236}">
                <a16:creationId xmlns:a16="http://schemas.microsoft.com/office/drawing/2014/main" id="{8B4DE052-051C-3348-4DBD-8AEF5CC7BD12}"/>
              </a:ext>
            </a:extLst>
          </p:cNvPr>
          <p:cNvSpPr>
            <a:spLocks noGrp="1"/>
          </p:cNvSpPr>
          <p:nvPr>
            <p:ph type="dt" sz="half" idx="10"/>
          </p:nvPr>
        </p:nvSpPr>
        <p:spPr/>
        <p:txBody>
          <a:bodyPr/>
          <a:lstStyle/>
          <a:p>
            <a:r>
              <a:rPr kumimoji="1" lang="en-US" altLang="ja-JP"/>
              <a:t>2024/1/31</a:t>
            </a:r>
            <a:endParaRPr kumimoji="1" lang="ja-JP" altLang="en-US"/>
          </a:p>
        </p:txBody>
      </p:sp>
      <p:sp>
        <p:nvSpPr>
          <p:cNvPr id="13" name="スライド番号プレースホルダー 12">
            <a:extLst>
              <a:ext uri="{FF2B5EF4-FFF2-40B4-BE49-F238E27FC236}">
                <a16:creationId xmlns:a16="http://schemas.microsoft.com/office/drawing/2014/main" id="{7BF039BA-BFDC-5B33-BB9D-A3603C07B5FE}"/>
              </a:ext>
            </a:extLst>
          </p:cNvPr>
          <p:cNvSpPr>
            <a:spLocks noGrp="1"/>
          </p:cNvSpPr>
          <p:nvPr>
            <p:ph type="sldNum" sz="quarter" idx="12"/>
          </p:nvPr>
        </p:nvSpPr>
        <p:spPr/>
        <p:txBody>
          <a:bodyPr/>
          <a:lstStyle/>
          <a:p>
            <a:fld id="{1A33C891-B2ED-40BC-9E9F-45F2CE42BAA2}" type="slidenum">
              <a:rPr lang="ja-JP" altLang="en-US" smtClean="0"/>
              <a:pPr/>
              <a:t>26</a:t>
            </a:fld>
            <a:r>
              <a:rPr lang="en-US" altLang="ja-JP"/>
              <a:t>/17</a:t>
            </a:r>
            <a:endParaRPr kumimoji="1" lang="ja-JP" altLang="en-US" dirty="0"/>
          </a:p>
        </p:txBody>
      </p:sp>
      <p:sp>
        <p:nvSpPr>
          <p:cNvPr id="14" name="フッター プレースホルダー 13">
            <a:extLst>
              <a:ext uri="{FF2B5EF4-FFF2-40B4-BE49-F238E27FC236}">
                <a16:creationId xmlns:a16="http://schemas.microsoft.com/office/drawing/2014/main" id="{C3B43AE0-978B-DCA2-88BF-721A01E081F2}"/>
              </a:ext>
            </a:extLst>
          </p:cNvPr>
          <p:cNvSpPr>
            <a:spLocks noGrp="1"/>
          </p:cNvSpPr>
          <p:nvPr>
            <p:ph type="ftr" sz="quarter" idx="11"/>
          </p:nvPr>
        </p:nvSpPr>
        <p:spPr/>
        <p:txBody>
          <a:bodyPr/>
          <a:lstStyle/>
          <a:p>
            <a:r>
              <a:rPr kumimoji="1" lang="ja-JP" altLang="en-US"/>
              <a:t>曲線近傍を移動する視点から見えるステレオ自由視点画像の高速生成</a:t>
            </a:r>
          </a:p>
        </p:txBody>
      </p:sp>
    </p:spTree>
    <p:extLst>
      <p:ext uri="{BB962C8B-B14F-4D97-AF65-F5344CB8AC3E}">
        <p14:creationId xmlns:p14="http://schemas.microsoft.com/office/powerpoint/2010/main" val="1240182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1FE033-3910-9727-0CC0-5194C007BDEE}"/>
              </a:ext>
            </a:extLst>
          </p:cNvPr>
          <p:cNvSpPr>
            <a:spLocks noGrp="1"/>
          </p:cNvSpPr>
          <p:nvPr>
            <p:ph type="title"/>
          </p:nvPr>
        </p:nvSpPr>
        <p:spPr/>
        <p:txBody>
          <a:bodyPr/>
          <a:lstStyle/>
          <a:p>
            <a:r>
              <a:rPr lang="ja-JP" altLang="en-US" dirty="0"/>
              <a:t>関連研究</a:t>
            </a:r>
            <a:r>
              <a:rPr lang="en-US" altLang="ja-JP" dirty="0"/>
              <a:t>(</a:t>
            </a:r>
            <a:r>
              <a:rPr lang="ja-JP" altLang="en-US" dirty="0"/>
              <a:t>自由視点画像生成</a:t>
            </a:r>
            <a:r>
              <a:rPr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D9EF03FD-8E94-31D2-7F0F-AC0CF143AF27}"/>
              </a:ext>
            </a:extLst>
          </p:cNvPr>
          <p:cNvSpPr>
            <a:spLocks noGrp="1"/>
          </p:cNvSpPr>
          <p:nvPr>
            <p:ph idx="1"/>
          </p:nvPr>
        </p:nvSpPr>
        <p:spPr/>
        <p:txBody>
          <a:bodyPr/>
          <a:lstStyle/>
          <a:p>
            <a:r>
              <a:rPr kumimoji="1" lang="en-US" altLang="ja-JP" dirty="0"/>
              <a:t>Neural Radiance Fields (</a:t>
            </a:r>
            <a:r>
              <a:rPr kumimoji="1" lang="ja-JP" altLang="en-US" dirty="0"/>
              <a:t>略称</a:t>
            </a:r>
            <a:r>
              <a:rPr kumimoji="1" lang="en-US" altLang="ja-JP" dirty="0"/>
              <a:t>: </a:t>
            </a:r>
            <a:r>
              <a:rPr kumimoji="1" lang="en-US" altLang="ja-JP" dirty="0" err="1"/>
              <a:t>NeRF</a:t>
            </a:r>
            <a:r>
              <a:rPr kumimoji="1" lang="en-US" altLang="ja-JP" dirty="0"/>
              <a:t>)</a:t>
            </a:r>
          </a:p>
          <a:p>
            <a:pPr lvl="1"/>
            <a:r>
              <a:rPr kumimoji="1" lang="ja-JP" altLang="en-US" dirty="0"/>
              <a:t>ラディアンスフィールド</a:t>
            </a:r>
            <a:r>
              <a:rPr kumimoji="1" lang="en-US" altLang="ja-JP" dirty="0"/>
              <a:t>(RF): </a:t>
            </a:r>
            <a:r>
              <a:rPr lang="ja-JP" altLang="en-US" sz="2400" dirty="0"/>
              <a:t>色と不透明度を持つ空間</a:t>
            </a:r>
            <a:endParaRPr kumimoji="1" lang="en-US" altLang="ja-JP" dirty="0"/>
          </a:p>
          <a:p>
            <a:pPr lvl="1"/>
            <a:r>
              <a:rPr kumimoji="1" lang="ja-JP" altLang="en-US" dirty="0"/>
              <a:t>多層パーセプトロンに </a:t>
            </a:r>
            <a:r>
              <a:rPr kumimoji="1" lang="en-US" altLang="ja-JP" dirty="0"/>
              <a:t>RF </a:t>
            </a:r>
            <a:r>
              <a:rPr kumimoji="1" lang="ja-JP" altLang="en-US" dirty="0"/>
              <a:t>を持たせる</a:t>
            </a:r>
            <a:endParaRPr kumimoji="1" lang="en-US" altLang="ja-JP" dirty="0"/>
          </a:p>
          <a:p>
            <a:pPr lvl="1"/>
            <a:r>
              <a:rPr kumimoji="1" lang="en-US" altLang="ja-JP" dirty="0"/>
              <a:t>RF </a:t>
            </a:r>
            <a:r>
              <a:rPr kumimoji="1" lang="ja-JP" altLang="en-US" dirty="0"/>
              <a:t>をボリュームレンダリングして画像生成</a:t>
            </a:r>
          </a:p>
        </p:txBody>
      </p:sp>
      <p:pic>
        <p:nvPicPr>
          <p:cNvPr id="5" name="図 4">
            <a:extLst>
              <a:ext uri="{FF2B5EF4-FFF2-40B4-BE49-F238E27FC236}">
                <a16:creationId xmlns:a16="http://schemas.microsoft.com/office/drawing/2014/main" id="{C4F369BA-7FA9-6AF5-31BF-9E2353D10AC3}"/>
              </a:ext>
            </a:extLst>
          </p:cNvPr>
          <p:cNvPicPr>
            <a:picLocks noChangeAspect="1"/>
          </p:cNvPicPr>
          <p:nvPr/>
        </p:nvPicPr>
        <p:blipFill rotWithShape="1">
          <a:blip r:embed="rId2"/>
          <a:srcRect t="17542" b="13012"/>
          <a:stretch/>
        </p:blipFill>
        <p:spPr>
          <a:xfrm>
            <a:off x="403354" y="4115116"/>
            <a:ext cx="9020783" cy="1838529"/>
          </a:xfrm>
          <a:prstGeom prst="rect">
            <a:avLst/>
          </a:prstGeom>
        </p:spPr>
      </p:pic>
      <p:sp>
        <p:nvSpPr>
          <p:cNvPr id="6" name="テキスト ボックス 5">
            <a:extLst>
              <a:ext uri="{FF2B5EF4-FFF2-40B4-BE49-F238E27FC236}">
                <a16:creationId xmlns:a16="http://schemas.microsoft.com/office/drawing/2014/main" id="{9FAD6FB0-FA2E-DD79-6F82-0326D4621AF0}"/>
              </a:ext>
            </a:extLst>
          </p:cNvPr>
          <p:cNvSpPr txBox="1"/>
          <p:nvPr/>
        </p:nvSpPr>
        <p:spPr>
          <a:xfrm>
            <a:off x="1695492" y="5967692"/>
            <a:ext cx="801823" cy="369332"/>
          </a:xfrm>
          <a:prstGeom prst="rect">
            <a:avLst/>
          </a:prstGeom>
          <a:noFill/>
        </p:spPr>
        <p:txBody>
          <a:bodyPr wrap="none" rtlCol="0">
            <a:spAutoFit/>
          </a:bodyPr>
          <a:lstStyle/>
          <a:p>
            <a:r>
              <a:rPr kumimoji="1" lang="en-US" altLang="ja-JP" dirty="0"/>
              <a:t>Step1</a:t>
            </a:r>
            <a:endParaRPr kumimoji="1" lang="ja-JP" altLang="en-US" dirty="0"/>
          </a:p>
        </p:txBody>
      </p:sp>
      <p:sp>
        <p:nvSpPr>
          <p:cNvPr id="7" name="テキスト ボックス 6">
            <a:extLst>
              <a:ext uri="{FF2B5EF4-FFF2-40B4-BE49-F238E27FC236}">
                <a16:creationId xmlns:a16="http://schemas.microsoft.com/office/drawing/2014/main" id="{5E6FFB5E-B0C0-B9D1-EEE3-DCB7BE4B74ED}"/>
              </a:ext>
            </a:extLst>
          </p:cNvPr>
          <p:cNvSpPr txBox="1"/>
          <p:nvPr/>
        </p:nvSpPr>
        <p:spPr>
          <a:xfrm>
            <a:off x="4946843" y="5967692"/>
            <a:ext cx="801823" cy="369332"/>
          </a:xfrm>
          <a:prstGeom prst="rect">
            <a:avLst/>
          </a:prstGeom>
          <a:noFill/>
        </p:spPr>
        <p:txBody>
          <a:bodyPr wrap="none" rtlCol="0">
            <a:spAutoFit/>
          </a:bodyPr>
          <a:lstStyle/>
          <a:p>
            <a:r>
              <a:rPr kumimoji="1" lang="en-US" altLang="ja-JP" dirty="0"/>
              <a:t>Step2</a:t>
            </a:r>
            <a:endParaRPr kumimoji="1" lang="ja-JP" altLang="en-US" dirty="0"/>
          </a:p>
        </p:txBody>
      </p:sp>
      <p:sp>
        <p:nvSpPr>
          <p:cNvPr id="8" name="テキスト ボックス 7">
            <a:extLst>
              <a:ext uri="{FF2B5EF4-FFF2-40B4-BE49-F238E27FC236}">
                <a16:creationId xmlns:a16="http://schemas.microsoft.com/office/drawing/2014/main" id="{7BC85B09-2A81-25EC-BB8A-B78BA5A77B00}"/>
              </a:ext>
            </a:extLst>
          </p:cNvPr>
          <p:cNvSpPr txBox="1"/>
          <p:nvPr/>
        </p:nvSpPr>
        <p:spPr>
          <a:xfrm>
            <a:off x="7037986" y="5967692"/>
            <a:ext cx="801823" cy="369332"/>
          </a:xfrm>
          <a:prstGeom prst="rect">
            <a:avLst/>
          </a:prstGeom>
          <a:noFill/>
        </p:spPr>
        <p:txBody>
          <a:bodyPr wrap="none" rtlCol="0">
            <a:spAutoFit/>
          </a:bodyPr>
          <a:lstStyle/>
          <a:p>
            <a:r>
              <a:rPr lang="en-US" altLang="ja-JP" dirty="0"/>
              <a:t>Step3</a:t>
            </a:r>
            <a:endParaRPr kumimoji="1" lang="ja-JP" altLang="en-US" dirty="0"/>
          </a:p>
        </p:txBody>
      </p:sp>
      <p:sp>
        <p:nvSpPr>
          <p:cNvPr id="9" name="テキスト ボックス 8">
            <a:extLst>
              <a:ext uri="{FF2B5EF4-FFF2-40B4-BE49-F238E27FC236}">
                <a16:creationId xmlns:a16="http://schemas.microsoft.com/office/drawing/2014/main" id="{9D40DC96-9207-E881-5589-44AA4FB65485}"/>
              </a:ext>
            </a:extLst>
          </p:cNvPr>
          <p:cNvSpPr txBox="1"/>
          <p:nvPr/>
        </p:nvSpPr>
        <p:spPr>
          <a:xfrm>
            <a:off x="8516064" y="5967692"/>
            <a:ext cx="801823" cy="369332"/>
          </a:xfrm>
          <a:prstGeom prst="rect">
            <a:avLst/>
          </a:prstGeom>
          <a:noFill/>
        </p:spPr>
        <p:txBody>
          <a:bodyPr wrap="none" rtlCol="0">
            <a:spAutoFit/>
          </a:bodyPr>
          <a:lstStyle/>
          <a:p>
            <a:r>
              <a:rPr lang="en-US" altLang="ja-JP" dirty="0"/>
              <a:t>Step4</a:t>
            </a:r>
            <a:endParaRPr kumimoji="1" lang="ja-JP" altLang="en-US" dirty="0"/>
          </a:p>
        </p:txBody>
      </p:sp>
      <p:pic>
        <p:nvPicPr>
          <p:cNvPr id="10" name="図 9">
            <a:extLst>
              <a:ext uri="{FF2B5EF4-FFF2-40B4-BE49-F238E27FC236}">
                <a16:creationId xmlns:a16="http://schemas.microsoft.com/office/drawing/2014/main" id="{4025AC0C-87E6-C5B7-11C1-BBCBFCA22E6F}"/>
              </a:ext>
            </a:extLst>
          </p:cNvPr>
          <p:cNvPicPr>
            <a:picLocks noChangeAspect="1"/>
          </p:cNvPicPr>
          <p:nvPr/>
        </p:nvPicPr>
        <p:blipFill rotWithShape="1">
          <a:blip r:embed="rId3"/>
          <a:srcRect l="44605" t="59937" r="41549" b="18297"/>
          <a:stretch/>
        </p:blipFill>
        <p:spPr>
          <a:xfrm>
            <a:off x="9868574" y="4129933"/>
            <a:ext cx="1871349" cy="1838529"/>
          </a:xfrm>
          <a:prstGeom prst="rect">
            <a:avLst/>
          </a:prstGeom>
        </p:spPr>
      </p:pic>
      <p:sp>
        <p:nvSpPr>
          <p:cNvPr id="11" name="テキスト ボックス 10">
            <a:extLst>
              <a:ext uri="{FF2B5EF4-FFF2-40B4-BE49-F238E27FC236}">
                <a16:creationId xmlns:a16="http://schemas.microsoft.com/office/drawing/2014/main" id="{5C4D636F-2AA5-BE2D-BDC1-56BFE773216B}"/>
              </a:ext>
            </a:extLst>
          </p:cNvPr>
          <p:cNvSpPr txBox="1"/>
          <p:nvPr/>
        </p:nvSpPr>
        <p:spPr>
          <a:xfrm>
            <a:off x="10418038" y="5967692"/>
            <a:ext cx="801823" cy="369332"/>
          </a:xfrm>
          <a:prstGeom prst="rect">
            <a:avLst/>
          </a:prstGeom>
          <a:noFill/>
        </p:spPr>
        <p:txBody>
          <a:bodyPr wrap="none" rtlCol="0">
            <a:spAutoFit/>
          </a:bodyPr>
          <a:lstStyle/>
          <a:p>
            <a:r>
              <a:rPr lang="en-US" altLang="ja-JP" dirty="0"/>
              <a:t>Step5</a:t>
            </a:r>
            <a:endParaRPr kumimoji="1" lang="ja-JP" altLang="en-US" dirty="0"/>
          </a:p>
        </p:txBody>
      </p:sp>
      <p:sp>
        <p:nvSpPr>
          <p:cNvPr id="12" name="テキスト ボックス 11">
            <a:extLst>
              <a:ext uri="{FF2B5EF4-FFF2-40B4-BE49-F238E27FC236}">
                <a16:creationId xmlns:a16="http://schemas.microsoft.com/office/drawing/2014/main" id="{370D548E-E796-A081-4F78-95AFA69C76FF}"/>
              </a:ext>
            </a:extLst>
          </p:cNvPr>
          <p:cNvSpPr txBox="1"/>
          <p:nvPr/>
        </p:nvSpPr>
        <p:spPr>
          <a:xfrm>
            <a:off x="8916975" y="6351071"/>
            <a:ext cx="2686954" cy="338554"/>
          </a:xfrm>
          <a:prstGeom prst="rect">
            <a:avLst/>
          </a:prstGeom>
          <a:noFill/>
        </p:spPr>
        <p:txBody>
          <a:bodyPr wrap="none" rtlCol="0">
            <a:spAutoFit/>
          </a:bodyPr>
          <a:lstStyle/>
          <a:p>
            <a:r>
              <a:rPr lang="ja-JP" altLang="en-US" sz="1600" dirty="0"/>
              <a:t>図出典</a:t>
            </a:r>
            <a:r>
              <a:rPr lang="en-US" altLang="ja-JP" sz="1600" dirty="0"/>
              <a:t>: Mildenhall </a:t>
            </a:r>
            <a:r>
              <a:rPr lang="ja-JP" altLang="en-US" sz="1600" dirty="0"/>
              <a:t>ら </a:t>
            </a:r>
            <a:r>
              <a:rPr lang="en-US" altLang="ja-JP" sz="1600" dirty="0"/>
              <a:t>2020</a:t>
            </a:r>
            <a:endParaRPr kumimoji="1" lang="en-US" altLang="ja-JP" sz="1600" dirty="0"/>
          </a:p>
        </p:txBody>
      </p:sp>
      <p:sp>
        <p:nvSpPr>
          <p:cNvPr id="4" name="日付プレースホルダー 3">
            <a:extLst>
              <a:ext uri="{FF2B5EF4-FFF2-40B4-BE49-F238E27FC236}">
                <a16:creationId xmlns:a16="http://schemas.microsoft.com/office/drawing/2014/main" id="{70CCE588-22E3-C496-5228-71EC5DF0916F}"/>
              </a:ext>
            </a:extLst>
          </p:cNvPr>
          <p:cNvSpPr>
            <a:spLocks noGrp="1"/>
          </p:cNvSpPr>
          <p:nvPr>
            <p:ph type="dt" sz="half" idx="10"/>
          </p:nvPr>
        </p:nvSpPr>
        <p:spPr/>
        <p:txBody>
          <a:bodyPr/>
          <a:lstStyle/>
          <a:p>
            <a:r>
              <a:rPr kumimoji="1" lang="en-US" altLang="ja-JP"/>
              <a:t>2024/1/31</a:t>
            </a:r>
            <a:endParaRPr kumimoji="1" lang="ja-JP" altLang="en-US"/>
          </a:p>
        </p:txBody>
      </p:sp>
      <p:sp>
        <p:nvSpPr>
          <p:cNvPr id="15" name="スライド番号プレースホルダー 14">
            <a:extLst>
              <a:ext uri="{FF2B5EF4-FFF2-40B4-BE49-F238E27FC236}">
                <a16:creationId xmlns:a16="http://schemas.microsoft.com/office/drawing/2014/main" id="{F8283769-77A1-4855-0BC1-695050555D1B}"/>
              </a:ext>
            </a:extLst>
          </p:cNvPr>
          <p:cNvSpPr>
            <a:spLocks noGrp="1"/>
          </p:cNvSpPr>
          <p:nvPr>
            <p:ph type="sldNum" sz="quarter" idx="12"/>
          </p:nvPr>
        </p:nvSpPr>
        <p:spPr/>
        <p:txBody>
          <a:bodyPr/>
          <a:lstStyle/>
          <a:p>
            <a:fld id="{1A33C891-B2ED-40BC-9E9F-45F2CE42BAA2}" type="slidenum">
              <a:rPr lang="ja-JP" altLang="en-US" smtClean="0"/>
              <a:pPr/>
              <a:t>27</a:t>
            </a:fld>
            <a:r>
              <a:rPr lang="en-US" altLang="ja-JP"/>
              <a:t>/17</a:t>
            </a:r>
            <a:endParaRPr kumimoji="1" lang="ja-JP" altLang="en-US" dirty="0"/>
          </a:p>
        </p:txBody>
      </p:sp>
      <p:sp>
        <p:nvSpPr>
          <p:cNvPr id="16" name="フッター プレースホルダー 15">
            <a:extLst>
              <a:ext uri="{FF2B5EF4-FFF2-40B4-BE49-F238E27FC236}">
                <a16:creationId xmlns:a16="http://schemas.microsoft.com/office/drawing/2014/main" id="{C83B54BA-4171-FB15-32F4-3FA7BB268A24}"/>
              </a:ext>
            </a:extLst>
          </p:cNvPr>
          <p:cNvSpPr>
            <a:spLocks noGrp="1"/>
          </p:cNvSpPr>
          <p:nvPr>
            <p:ph type="ftr" sz="quarter" idx="11"/>
          </p:nvPr>
        </p:nvSpPr>
        <p:spPr/>
        <p:txBody>
          <a:bodyPr/>
          <a:lstStyle/>
          <a:p>
            <a:r>
              <a:rPr kumimoji="1" lang="ja-JP" altLang="en-US"/>
              <a:t>曲線近傍を移動する視点から見えるステレオ自由視点画像の高速生成</a:t>
            </a:r>
          </a:p>
        </p:txBody>
      </p:sp>
    </p:spTree>
    <p:extLst>
      <p:ext uri="{BB962C8B-B14F-4D97-AF65-F5344CB8AC3E}">
        <p14:creationId xmlns:p14="http://schemas.microsoft.com/office/powerpoint/2010/main" val="13167012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828807-C905-9E6A-D492-A56BFE0A5BE0}"/>
              </a:ext>
            </a:extLst>
          </p:cNvPr>
          <p:cNvSpPr>
            <a:spLocks noGrp="1"/>
          </p:cNvSpPr>
          <p:nvPr>
            <p:ph type="title"/>
          </p:nvPr>
        </p:nvSpPr>
        <p:spPr/>
        <p:txBody>
          <a:bodyPr/>
          <a:lstStyle/>
          <a:p>
            <a:r>
              <a:rPr kumimoji="1" lang="en-US" altLang="ja-JP" dirty="0" err="1"/>
              <a:t>NeRF</a:t>
            </a:r>
            <a:r>
              <a:rPr kumimoji="1" lang="en-US" altLang="ja-JP" dirty="0"/>
              <a:t> </a:t>
            </a:r>
            <a:r>
              <a:rPr kumimoji="1" lang="ja-JP" altLang="en-US" dirty="0"/>
              <a:t>の概観</a:t>
            </a:r>
          </a:p>
        </p:txBody>
      </p:sp>
      <p:sp>
        <p:nvSpPr>
          <p:cNvPr id="3" name="コンテンツ プレースホルダー 2">
            <a:extLst>
              <a:ext uri="{FF2B5EF4-FFF2-40B4-BE49-F238E27FC236}">
                <a16:creationId xmlns:a16="http://schemas.microsoft.com/office/drawing/2014/main" id="{7F95EFE5-4D3D-8699-AA33-84AA848CDAB6}"/>
              </a:ext>
            </a:extLst>
          </p:cNvPr>
          <p:cNvSpPr>
            <a:spLocks noGrp="1"/>
          </p:cNvSpPr>
          <p:nvPr>
            <p:ph idx="1"/>
          </p:nvPr>
        </p:nvSpPr>
        <p:spPr>
          <a:xfrm>
            <a:off x="838200" y="1690688"/>
            <a:ext cx="10614702" cy="4486275"/>
          </a:xfrm>
        </p:spPr>
        <p:txBody>
          <a:bodyPr/>
          <a:lstStyle/>
          <a:p>
            <a:pPr marL="514350" indent="-514350">
              <a:buFont typeface="+mj-lt"/>
              <a:buAutoNum type="arabicPeriod"/>
            </a:pPr>
            <a:r>
              <a:rPr lang="ja-JP" altLang="en-US" dirty="0"/>
              <a:t>入力画像から不完全な </a:t>
            </a:r>
            <a:r>
              <a:rPr lang="en-US" altLang="ja-JP" dirty="0"/>
              <a:t>RF </a:t>
            </a:r>
            <a:r>
              <a:rPr lang="ja-JP" altLang="en-US" dirty="0"/>
              <a:t>を作成する</a:t>
            </a:r>
            <a:endParaRPr lang="en-US" altLang="ja-JP" dirty="0"/>
          </a:p>
          <a:p>
            <a:pPr marL="514350" indent="-514350">
              <a:buFont typeface="+mj-lt"/>
              <a:buAutoNum type="arabicPeriod"/>
            </a:pPr>
            <a:r>
              <a:rPr lang="ja-JP" altLang="en-US" dirty="0"/>
              <a:t>不完全な </a:t>
            </a:r>
            <a:r>
              <a:rPr lang="en-US" altLang="ja-JP" dirty="0"/>
              <a:t>RF </a:t>
            </a:r>
            <a:r>
              <a:rPr lang="ja-JP" altLang="en-US" dirty="0"/>
              <a:t>から</a:t>
            </a:r>
            <a:r>
              <a:rPr kumimoji="1" lang="ja-JP" altLang="en-US" dirty="0"/>
              <a:t>サンプリングして </a:t>
            </a:r>
            <a:r>
              <a:rPr kumimoji="1" lang="en-US" altLang="ja-JP" dirty="0"/>
              <a:t>MLP </a:t>
            </a:r>
            <a:r>
              <a:rPr lang="ja-JP" altLang="en-US" dirty="0"/>
              <a:t>に学習させる</a:t>
            </a:r>
            <a:endParaRPr lang="en-US" altLang="ja-JP" dirty="0"/>
          </a:p>
          <a:p>
            <a:pPr marL="514350" indent="-514350">
              <a:buFont typeface="+mj-lt"/>
              <a:buAutoNum type="arabicPeriod"/>
            </a:pPr>
            <a:r>
              <a:rPr kumimoji="1" lang="en-US" altLang="ja-JP" dirty="0"/>
              <a:t>MLP </a:t>
            </a:r>
            <a:r>
              <a:rPr lang="ja-JP" altLang="en-US" dirty="0"/>
              <a:t>から物体や景色を試しにレンダリングする</a:t>
            </a:r>
            <a:endParaRPr lang="en-US" altLang="ja-JP" dirty="0"/>
          </a:p>
          <a:p>
            <a:pPr marL="514350" indent="-514350">
              <a:buFont typeface="+mj-lt"/>
              <a:buAutoNum type="arabicPeriod"/>
            </a:pPr>
            <a:r>
              <a:rPr kumimoji="1" lang="ja-JP" altLang="en-US" dirty="0"/>
              <a:t>結果</a:t>
            </a:r>
            <a:r>
              <a:rPr lang="ja-JP" altLang="en-US" dirty="0"/>
              <a:t>画像</a:t>
            </a:r>
            <a:r>
              <a:rPr kumimoji="1" lang="ja-JP" altLang="en-US" dirty="0"/>
              <a:t>と入力画像を照らし合わせて </a:t>
            </a:r>
            <a:r>
              <a:rPr kumimoji="1" lang="en-US" altLang="ja-JP" dirty="0"/>
              <a:t>MLP </a:t>
            </a:r>
            <a:r>
              <a:rPr kumimoji="1" lang="ja-JP" altLang="en-US" dirty="0"/>
              <a:t>を更に学習させる</a:t>
            </a:r>
            <a:endParaRPr kumimoji="1" lang="en-US" altLang="ja-JP" dirty="0"/>
          </a:p>
          <a:p>
            <a:pPr marL="514350" indent="-514350">
              <a:buFont typeface="+mj-lt"/>
              <a:buAutoNum type="arabicPeriod"/>
            </a:pPr>
            <a:r>
              <a:rPr lang="ja-JP" altLang="en-US" dirty="0"/>
              <a:t>学習された </a:t>
            </a:r>
            <a:r>
              <a:rPr lang="en-US" altLang="ja-JP" dirty="0"/>
              <a:t>MLP </a:t>
            </a:r>
            <a:r>
              <a:rPr lang="ja-JP" altLang="en-US" dirty="0"/>
              <a:t>から自由視点画像を得る</a:t>
            </a:r>
            <a:endParaRPr kumimoji="1" lang="ja-JP" altLang="en-US" dirty="0"/>
          </a:p>
        </p:txBody>
      </p:sp>
      <p:pic>
        <p:nvPicPr>
          <p:cNvPr id="9" name="図 8">
            <a:extLst>
              <a:ext uri="{FF2B5EF4-FFF2-40B4-BE49-F238E27FC236}">
                <a16:creationId xmlns:a16="http://schemas.microsoft.com/office/drawing/2014/main" id="{20347736-FE2D-C3A0-F54B-08D1252FB8AD}"/>
              </a:ext>
            </a:extLst>
          </p:cNvPr>
          <p:cNvPicPr>
            <a:picLocks noChangeAspect="1"/>
          </p:cNvPicPr>
          <p:nvPr/>
        </p:nvPicPr>
        <p:blipFill rotWithShape="1">
          <a:blip r:embed="rId2"/>
          <a:srcRect t="17542" b="13012"/>
          <a:stretch/>
        </p:blipFill>
        <p:spPr>
          <a:xfrm>
            <a:off x="403354" y="4115116"/>
            <a:ext cx="9020783" cy="1838529"/>
          </a:xfrm>
          <a:prstGeom prst="rect">
            <a:avLst/>
          </a:prstGeom>
        </p:spPr>
      </p:pic>
      <p:sp>
        <p:nvSpPr>
          <p:cNvPr id="10" name="テキスト ボックス 9">
            <a:extLst>
              <a:ext uri="{FF2B5EF4-FFF2-40B4-BE49-F238E27FC236}">
                <a16:creationId xmlns:a16="http://schemas.microsoft.com/office/drawing/2014/main" id="{3D05276A-AE54-1EBD-4B54-EF3CA9569054}"/>
              </a:ext>
            </a:extLst>
          </p:cNvPr>
          <p:cNvSpPr txBox="1"/>
          <p:nvPr/>
        </p:nvSpPr>
        <p:spPr>
          <a:xfrm>
            <a:off x="1695492" y="5967692"/>
            <a:ext cx="801823" cy="369332"/>
          </a:xfrm>
          <a:prstGeom prst="rect">
            <a:avLst/>
          </a:prstGeom>
          <a:noFill/>
        </p:spPr>
        <p:txBody>
          <a:bodyPr wrap="none" rtlCol="0">
            <a:spAutoFit/>
          </a:bodyPr>
          <a:lstStyle/>
          <a:p>
            <a:r>
              <a:rPr kumimoji="1" lang="en-US" altLang="ja-JP" dirty="0"/>
              <a:t>Step1</a:t>
            </a:r>
            <a:endParaRPr kumimoji="1" lang="ja-JP" altLang="en-US" dirty="0"/>
          </a:p>
        </p:txBody>
      </p:sp>
      <p:sp>
        <p:nvSpPr>
          <p:cNvPr id="11" name="テキスト ボックス 10">
            <a:extLst>
              <a:ext uri="{FF2B5EF4-FFF2-40B4-BE49-F238E27FC236}">
                <a16:creationId xmlns:a16="http://schemas.microsoft.com/office/drawing/2014/main" id="{99773128-A0CC-E923-E983-0EC95C10CF4A}"/>
              </a:ext>
            </a:extLst>
          </p:cNvPr>
          <p:cNvSpPr txBox="1"/>
          <p:nvPr/>
        </p:nvSpPr>
        <p:spPr>
          <a:xfrm>
            <a:off x="4946843" y="5967692"/>
            <a:ext cx="801823" cy="369332"/>
          </a:xfrm>
          <a:prstGeom prst="rect">
            <a:avLst/>
          </a:prstGeom>
          <a:noFill/>
        </p:spPr>
        <p:txBody>
          <a:bodyPr wrap="none" rtlCol="0">
            <a:spAutoFit/>
          </a:bodyPr>
          <a:lstStyle/>
          <a:p>
            <a:r>
              <a:rPr kumimoji="1" lang="en-US" altLang="ja-JP" dirty="0"/>
              <a:t>Step2</a:t>
            </a:r>
            <a:endParaRPr kumimoji="1" lang="ja-JP" altLang="en-US" dirty="0"/>
          </a:p>
        </p:txBody>
      </p:sp>
      <p:sp>
        <p:nvSpPr>
          <p:cNvPr id="12" name="テキスト ボックス 11">
            <a:extLst>
              <a:ext uri="{FF2B5EF4-FFF2-40B4-BE49-F238E27FC236}">
                <a16:creationId xmlns:a16="http://schemas.microsoft.com/office/drawing/2014/main" id="{8CE3A036-6AC1-9D39-DF43-187C7BE42242}"/>
              </a:ext>
            </a:extLst>
          </p:cNvPr>
          <p:cNvSpPr txBox="1"/>
          <p:nvPr/>
        </p:nvSpPr>
        <p:spPr>
          <a:xfrm>
            <a:off x="7037986" y="5967692"/>
            <a:ext cx="801823" cy="369332"/>
          </a:xfrm>
          <a:prstGeom prst="rect">
            <a:avLst/>
          </a:prstGeom>
          <a:noFill/>
        </p:spPr>
        <p:txBody>
          <a:bodyPr wrap="none" rtlCol="0">
            <a:spAutoFit/>
          </a:bodyPr>
          <a:lstStyle/>
          <a:p>
            <a:r>
              <a:rPr lang="en-US" altLang="ja-JP" dirty="0"/>
              <a:t>Step3</a:t>
            </a:r>
            <a:endParaRPr kumimoji="1" lang="ja-JP" altLang="en-US" dirty="0"/>
          </a:p>
        </p:txBody>
      </p:sp>
      <p:sp>
        <p:nvSpPr>
          <p:cNvPr id="13" name="テキスト ボックス 12">
            <a:extLst>
              <a:ext uri="{FF2B5EF4-FFF2-40B4-BE49-F238E27FC236}">
                <a16:creationId xmlns:a16="http://schemas.microsoft.com/office/drawing/2014/main" id="{15F7339B-BBF7-8DF2-2C09-A4E9F69DD0E3}"/>
              </a:ext>
            </a:extLst>
          </p:cNvPr>
          <p:cNvSpPr txBox="1"/>
          <p:nvPr/>
        </p:nvSpPr>
        <p:spPr>
          <a:xfrm>
            <a:off x="8516064" y="5967692"/>
            <a:ext cx="801823" cy="369332"/>
          </a:xfrm>
          <a:prstGeom prst="rect">
            <a:avLst/>
          </a:prstGeom>
          <a:noFill/>
        </p:spPr>
        <p:txBody>
          <a:bodyPr wrap="none" rtlCol="0">
            <a:spAutoFit/>
          </a:bodyPr>
          <a:lstStyle/>
          <a:p>
            <a:r>
              <a:rPr lang="en-US" altLang="ja-JP" dirty="0"/>
              <a:t>Step4</a:t>
            </a:r>
            <a:endParaRPr kumimoji="1" lang="ja-JP" altLang="en-US" dirty="0"/>
          </a:p>
        </p:txBody>
      </p:sp>
      <p:grpSp>
        <p:nvGrpSpPr>
          <p:cNvPr id="25" name="グループ化 24">
            <a:extLst>
              <a:ext uri="{FF2B5EF4-FFF2-40B4-BE49-F238E27FC236}">
                <a16:creationId xmlns:a16="http://schemas.microsoft.com/office/drawing/2014/main" id="{31335EE2-ABBD-664F-D0A0-C68B06B6A4FC}"/>
              </a:ext>
            </a:extLst>
          </p:cNvPr>
          <p:cNvGrpSpPr/>
          <p:nvPr/>
        </p:nvGrpSpPr>
        <p:grpSpPr>
          <a:xfrm>
            <a:off x="177800" y="2641600"/>
            <a:ext cx="660400" cy="1032933"/>
            <a:chOff x="10606389" y="2588499"/>
            <a:chExt cx="747411" cy="1196101"/>
          </a:xfrm>
        </p:grpSpPr>
        <p:sp>
          <p:nvSpPr>
            <p:cNvPr id="18" name="矢印: 環状 17">
              <a:extLst>
                <a:ext uri="{FF2B5EF4-FFF2-40B4-BE49-F238E27FC236}">
                  <a16:creationId xmlns:a16="http://schemas.microsoft.com/office/drawing/2014/main" id="{5260A921-4258-45C3-4B24-04E5CA6331E3}"/>
                </a:ext>
              </a:extLst>
            </p:cNvPr>
            <p:cNvSpPr/>
            <p:nvPr/>
          </p:nvSpPr>
          <p:spPr>
            <a:xfrm>
              <a:off x="10606389" y="2588499"/>
              <a:ext cx="747411" cy="1119900"/>
            </a:xfrm>
            <a:prstGeom prst="circularArrow">
              <a:avLst>
                <a:gd name="adj1" fmla="val 8290"/>
                <a:gd name="adj2" fmla="val 1142319"/>
                <a:gd name="adj3" fmla="val 20930896"/>
                <a:gd name="adj4" fmla="val 10800000"/>
                <a:gd name="adj5" fmla="val 131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23" name="矢印: 環状 22">
              <a:extLst>
                <a:ext uri="{FF2B5EF4-FFF2-40B4-BE49-F238E27FC236}">
                  <a16:creationId xmlns:a16="http://schemas.microsoft.com/office/drawing/2014/main" id="{F7DF1E0A-BDA5-19DD-30BC-A887C38A479B}"/>
                </a:ext>
              </a:extLst>
            </p:cNvPr>
            <p:cNvSpPr/>
            <p:nvPr/>
          </p:nvSpPr>
          <p:spPr>
            <a:xfrm rot="10800000">
              <a:off x="10606389" y="2664700"/>
              <a:ext cx="747411" cy="1119900"/>
            </a:xfrm>
            <a:prstGeom prst="circularArrow">
              <a:avLst>
                <a:gd name="adj1" fmla="val 8290"/>
                <a:gd name="adj2" fmla="val 1142319"/>
                <a:gd name="adj3" fmla="val 20930896"/>
                <a:gd name="adj4" fmla="val 10800000"/>
                <a:gd name="adj5" fmla="val 131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sp>
        <p:nvSpPr>
          <p:cNvPr id="26" name="テキスト ボックス 25">
            <a:extLst>
              <a:ext uri="{FF2B5EF4-FFF2-40B4-BE49-F238E27FC236}">
                <a16:creationId xmlns:a16="http://schemas.microsoft.com/office/drawing/2014/main" id="{A691FFFB-C202-D4FD-263F-4C37C89AB1C8}"/>
              </a:ext>
            </a:extLst>
          </p:cNvPr>
          <p:cNvSpPr txBox="1"/>
          <p:nvPr/>
        </p:nvSpPr>
        <p:spPr>
          <a:xfrm>
            <a:off x="310992" y="2779856"/>
            <a:ext cx="394016" cy="861774"/>
          </a:xfrm>
          <a:prstGeom prst="rect">
            <a:avLst/>
          </a:prstGeom>
          <a:noFill/>
        </p:spPr>
        <p:txBody>
          <a:bodyPr wrap="square" rtlCol="0">
            <a:spAutoFit/>
          </a:bodyPr>
          <a:lstStyle/>
          <a:p>
            <a:r>
              <a:rPr kumimoji="1" lang="ja-JP" altLang="en-US" sz="1600" dirty="0"/>
              <a:t>繰</a:t>
            </a:r>
          </a:p>
          <a:p>
            <a:r>
              <a:rPr kumimoji="1" lang="ja-JP" altLang="en-US" sz="1600" dirty="0"/>
              <a:t>返</a:t>
            </a:r>
            <a:endParaRPr kumimoji="1" lang="en-US" altLang="ja-JP" sz="1600" dirty="0"/>
          </a:p>
          <a:p>
            <a:r>
              <a:rPr kumimoji="1" lang="ja-JP" altLang="en-US" sz="1600" dirty="0"/>
              <a:t>し</a:t>
            </a:r>
          </a:p>
        </p:txBody>
      </p:sp>
      <p:pic>
        <p:nvPicPr>
          <p:cNvPr id="7" name="図 6">
            <a:extLst>
              <a:ext uri="{FF2B5EF4-FFF2-40B4-BE49-F238E27FC236}">
                <a16:creationId xmlns:a16="http://schemas.microsoft.com/office/drawing/2014/main" id="{B7E44BBF-C26D-544D-B0E8-9A35D76AD6B9}"/>
              </a:ext>
            </a:extLst>
          </p:cNvPr>
          <p:cNvPicPr>
            <a:picLocks noChangeAspect="1"/>
          </p:cNvPicPr>
          <p:nvPr/>
        </p:nvPicPr>
        <p:blipFill rotWithShape="1">
          <a:blip r:embed="rId3"/>
          <a:srcRect l="44605" t="59937" r="41549" b="18297"/>
          <a:stretch/>
        </p:blipFill>
        <p:spPr>
          <a:xfrm>
            <a:off x="9868574" y="4129933"/>
            <a:ext cx="1871349" cy="1838529"/>
          </a:xfrm>
          <a:prstGeom prst="rect">
            <a:avLst/>
          </a:prstGeom>
        </p:spPr>
      </p:pic>
      <p:sp>
        <p:nvSpPr>
          <p:cNvPr id="8" name="テキスト ボックス 7">
            <a:extLst>
              <a:ext uri="{FF2B5EF4-FFF2-40B4-BE49-F238E27FC236}">
                <a16:creationId xmlns:a16="http://schemas.microsoft.com/office/drawing/2014/main" id="{60EC8B31-FB1C-7011-5910-8DAEB7886742}"/>
              </a:ext>
            </a:extLst>
          </p:cNvPr>
          <p:cNvSpPr txBox="1"/>
          <p:nvPr/>
        </p:nvSpPr>
        <p:spPr>
          <a:xfrm>
            <a:off x="10418038" y="5967692"/>
            <a:ext cx="801823" cy="369332"/>
          </a:xfrm>
          <a:prstGeom prst="rect">
            <a:avLst/>
          </a:prstGeom>
          <a:noFill/>
        </p:spPr>
        <p:txBody>
          <a:bodyPr wrap="none" rtlCol="0">
            <a:spAutoFit/>
          </a:bodyPr>
          <a:lstStyle/>
          <a:p>
            <a:r>
              <a:rPr lang="en-US" altLang="ja-JP" dirty="0"/>
              <a:t>Step5</a:t>
            </a:r>
            <a:endParaRPr kumimoji="1" lang="ja-JP" altLang="en-US" dirty="0"/>
          </a:p>
        </p:txBody>
      </p:sp>
      <p:sp>
        <p:nvSpPr>
          <p:cNvPr id="15" name="テキスト ボックス 14">
            <a:extLst>
              <a:ext uri="{FF2B5EF4-FFF2-40B4-BE49-F238E27FC236}">
                <a16:creationId xmlns:a16="http://schemas.microsoft.com/office/drawing/2014/main" id="{5C55B2C5-3513-1654-A918-193B0E2D8695}"/>
              </a:ext>
            </a:extLst>
          </p:cNvPr>
          <p:cNvSpPr txBox="1"/>
          <p:nvPr/>
        </p:nvSpPr>
        <p:spPr>
          <a:xfrm>
            <a:off x="1879882" y="6176963"/>
            <a:ext cx="10430312" cy="584775"/>
          </a:xfrm>
          <a:prstGeom prst="rect">
            <a:avLst/>
          </a:prstGeom>
          <a:noFill/>
        </p:spPr>
        <p:txBody>
          <a:bodyPr wrap="square">
            <a:spAutoFit/>
          </a:bodyPr>
          <a:lstStyle/>
          <a:p>
            <a:r>
              <a:rPr lang="ja-JP" altLang="en-US" sz="1600" dirty="0"/>
              <a:t>出典</a:t>
            </a:r>
            <a:r>
              <a:rPr lang="en-US" altLang="ja-JP" sz="1600" dirty="0"/>
              <a:t>:</a:t>
            </a:r>
            <a:r>
              <a:rPr kumimoji="1" lang="en-US" altLang="ja-JP" sz="1200" dirty="0">
                <a:latin typeface="Times New Roman" panose="02020603050405020304" pitchFamily="18" charset="0"/>
                <a:cs typeface="Times New Roman" panose="02020603050405020304" pitchFamily="18" charset="0"/>
              </a:rPr>
              <a:t>Mildenhall, B., Srinivasan, P.P., </a:t>
            </a:r>
            <a:r>
              <a:rPr kumimoji="1" lang="en-US" altLang="ja-JP" sz="1200" dirty="0" err="1">
                <a:latin typeface="Times New Roman" panose="02020603050405020304" pitchFamily="18" charset="0"/>
                <a:cs typeface="Times New Roman" panose="02020603050405020304" pitchFamily="18" charset="0"/>
              </a:rPr>
              <a:t>Tancik</a:t>
            </a:r>
            <a:r>
              <a:rPr kumimoji="1" lang="en-US" altLang="ja-JP" sz="1200" dirty="0">
                <a:latin typeface="Times New Roman" panose="02020603050405020304" pitchFamily="18" charset="0"/>
                <a:cs typeface="Times New Roman" panose="02020603050405020304" pitchFamily="18" charset="0"/>
              </a:rPr>
              <a:t>, M., Barron, J.T, </a:t>
            </a:r>
            <a:r>
              <a:rPr lang="en-US" altLang="ja-JP" sz="1200" dirty="0" err="1">
                <a:latin typeface="Times New Roman" panose="02020603050405020304" pitchFamily="18" charset="0"/>
                <a:cs typeface="Times New Roman" panose="02020603050405020304" pitchFamily="18" charset="0"/>
              </a:rPr>
              <a:t>Ramamoorth</a:t>
            </a:r>
            <a:r>
              <a:rPr lang="en-US" altLang="ja-JP" sz="1200" dirty="0">
                <a:latin typeface="Times New Roman" panose="02020603050405020304" pitchFamily="18" charset="0"/>
                <a:cs typeface="Times New Roman" panose="02020603050405020304" pitchFamily="18" charset="0"/>
              </a:rPr>
              <a:t>, R., Ng, R.</a:t>
            </a:r>
            <a:r>
              <a:rPr kumimoji="1" lang="en-US" altLang="ja-JP" sz="1200" dirty="0">
                <a:latin typeface="Times New Roman" panose="02020603050405020304" pitchFamily="18" charset="0"/>
                <a:cs typeface="Times New Roman" panose="02020603050405020304" pitchFamily="18" charset="0"/>
              </a:rPr>
              <a:t>: </a:t>
            </a:r>
            <a:r>
              <a:rPr kumimoji="1" lang="en-US" altLang="ja-JP" sz="1200" i="1" dirty="0" err="1">
                <a:latin typeface="Times New Roman" panose="02020603050405020304" pitchFamily="18" charset="0"/>
                <a:cs typeface="Times New Roman" panose="02020603050405020304" pitchFamily="18" charset="0"/>
              </a:rPr>
              <a:t>NeRF</a:t>
            </a:r>
            <a:r>
              <a:rPr kumimoji="1" lang="en-US" altLang="ja-JP" sz="1200" i="1" dirty="0">
                <a:latin typeface="Times New Roman" panose="02020603050405020304" pitchFamily="18" charset="0"/>
                <a:cs typeface="Times New Roman" panose="02020603050405020304" pitchFamily="18" charset="0"/>
              </a:rPr>
              <a:t>: Representing Scenes as Neural Radiance Fields for View Synthesis</a:t>
            </a:r>
            <a:r>
              <a:rPr kumimoji="1" lang="en-US" altLang="ja-JP" sz="1200" dirty="0">
                <a:latin typeface="Times New Roman" panose="02020603050405020304" pitchFamily="18" charset="0"/>
                <a:cs typeface="Times New Roman" panose="02020603050405020304" pitchFamily="18" charset="0"/>
              </a:rPr>
              <a:t>.</a:t>
            </a:r>
          </a:p>
          <a:p>
            <a:endParaRPr lang="ja-JP" altLang="en-US" sz="1600" dirty="0"/>
          </a:p>
        </p:txBody>
      </p:sp>
      <p:sp>
        <p:nvSpPr>
          <p:cNvPr id="5" name="日付プレースホルダー 4">
            <a:extLst>
              <a:ext uri="{FF2B5EF4-FFF2-40B4-BE49-F238E27FC236}">
                <a16:creationId xmlns:a16="http://schemas.microsoft.com/office/drawing/2014/main" id="{2AED525A-36CF-D854-6C64-23FABBF93C33}"/>
              </a:ext>
            </a:extLst>
          </p:cNvPr>
          <p:cNvSpPr>
            <a:spLocks noGrp="1"/>
          </p:cNvSpPr>
          <p:nvPr>
            <p:ph type="dt" sz="half" idx="10"/>
          </p:nvPr>
        </p:nvSpPr>
        <p:spPr/>
        <p:txBody>
          <a:bodyPr/>
          <a:lstStyle/>
          <a:p>
            <a:r>
              <a:rPr kumimoji="1" lang="en-US" altLang="ja-JP"/>
              <a:t>2024/1/31</a:t>
            </a:r>
            <a:endParaRPr kumimoji="1" lang="ja-JP" altLang="en-US"/>
          </a:p>
        </p:txBody>
      </p:sp>
      <p:sp>
        <p:nvSpPr>
          <p:cNvPr id="14" name="スライド番号プレースホルダー 13">
            <a:extLst>
              <a:ext uri="{FF2B5EF4-FFF2-40B4-BE49-F238E27FC236}">
                <a16:creationId xmlns:a16="http://schemas.microsoft.com/office/drawing/2014/main" id="{E0564EB1-474A-6E67-2E49-4DDF058D7826}"/>
              </a:ext>
            </a:extLst>
          </p:cNvPr>
          <p:cNvSpPr>
            <a:spLocks noGrp="1"/>
          </p:cNvSpPr>
          <p:nvPr>
            <p:ph type="sldNum" sz="quarter" idx="12"/>
          </p:nvPr>
        </p:nvSpPr>
        <p:spPr/>
        <p:txBody>
          <a:bodyPr/>
          <a:lstStyle/>
          <a:p>
            <a:fld id="{1A33C891-B2ED-40BC-9E9F-45F2CE42BAA2}" type="slidenum">
              <a:rPr lang="ja-JP" altLang="en-US" smtClean="0"/>
              <a:pPr/>
              <a:t>28</a:t>
            </a:fld>
            <a:r>
              <a:rPr lang="en-US" altLang="ja-JP"/>
              <a:t>/17</a:t>
            </a:r>
            <a:endParaRPr kumimoji="1" lang="ja-JP" altLang="en-US" dirty="0"/>
          </a:p>
        </p:txBody>
      </p:sp>
      <p:sp>
        <p:nvSpPr>
          <p:cNvPr id="16" name="フッター プレースホルダー 15">
            <a:extLst>
              <a:ext uri="{FF2B5EF4-FFF2-40B4-BE49-F238E27FC236}">
                <a16:creationId xmlns:a16="http://schemas.microsoft.com/office/drawing/2014/main" id="{AA095E26-F54B-4E20-E56E-649E175811B3}"/>
              </a:ext>
            </a:extLst>
          </p:cNvPr>
          <p:cNvSpPr>
            <a:spLocks noGrp="1"/>
          </p:cNvSpPr>
          <p:nvPr>
            <p:ph type="ftr" sz="quarter" idx="11"/>
          </p:nvPr>
        </p:nvSpPr>
        <p:spPr/>
        <p:txBody>
          <a:bodyPr/>
          <a:lstStyle/>
          <a:p>
            <a:r>
              <a:rPr kumimoji="1" lang="ja-JP" altLang="en-US"/>
              <a:t>曲線近傍を移動する視点から見えるステレオ自由視点画像の高速生成</a:t>
            </a:r>
          </a:p>
        </p:txBody>
      </p:sp>
    </p:spTree>
    <p:extLst>
      <p:ext uri="{BB962C8B-B14F-4D97-AF65-F5344CB8AC3E}">
        <p14:creationId xmlns:p14="http://schemas.microsoft.com/office/powerpoint/2010/main" val="17083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D12076-6D7E-20A4-D92D-9BDA0B246FC1}"/>
              </a:ext>
            </a:extLst>
          </p:cNvPr>
          <p:cNvSpPr>
            <a:spLocks noGrp="1"/>
          </p:cNvSpPr>
          <p:nvPr>
            <p:ph type="title"/>
          </p:nvPr>
        </p:nvSpPr>
        <p:spPr/>
        <p:txBody>
          <a:bodyPr/>
          <a:lstStyle/>
          <a:p>
            <a:r>
              <a:rPr lang="ja-JP" altLang="en-US" dirty="0"/>
              <a:t>曲線軸</a:t>
            </a:r>
            <a:r>
              <a:rPr kumimoji="1" lang="ja-JP" altLang="en-US" dirty="0"/>
              <a:t>円筒座標系</a:t>
            </a:r>
            <a:r>
              <a:rPr lang="ja-JP" altLang="en-US" dirty="0"/>
              <a:t>とは</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82C6B46C-CEA0-59C8-17DA-4B7AFDB70CD1}"/>
                  </a:ext>
                </a:extLst>
              </p:cNvPr>
              <p:cNvSpPr>
                <a:spLocks noGrp="1"/>
              </p:cNvSpPr>
              <p:nvPr>
                <p:ph idx="1"/>
              </p:nvPr>
            </p:nvSpPr>
            <p:spPr>
              <a:xfrm>
                <a:off x="838199" y="1825625"/>
                <a:ext cx="11161296" cy="4351338"/>
              </a:xfrm>
            </p:spPr>
            <p:txBody>
              <a:bodyPr/>
              <a:lstStyle/>
              <a:p>
                <a:r>
                  <a:rPr kumimoji="1" lang="en-US" altLang="ja-JP" dirty="0">
                    <a:latin typeface="Cambria Math" panose="02040503050406030204" pitchFamily="18" charset="0"/>
                  </a:rPr>
                  <a:t>B </a:t>
                </a:r>
                <a:r>
                  <a:rPr kumimoji="1" lang="ja-JP" altLang="en-US" dirty="0">
                    <a:latin typeface="Cambria Math" panose="02040503050406030204" pitchFamily="18" charset="0"/>
                  </a:rPr>
                  <a:t>スプライン</a:t>
                </a:r>
                <a:r>
                  <a:rPr lang="ja-JP" altLang="en-US" dirty="0"/>
                  <a:t>曲線を中心</a:t>
                </a:r>
                <a:r>
                  <a:rPr lang="en-US" altLang="ja-JP" dirty="0"/>
                  <a:t>(</a:t>
                </a:r>
                <a:r>
                  <a:rPr lang="ja-JP" altLang="en-US" dirty="0"/>
                  <a:t>軸</a:t>
                </a:r>
                <a:r>
                  <a:rPr lang="en-US" altLang="ja-JP" dirty="0"/>
                  <a:t>)</a:t>
                </a:r>
                <a:r>
                  <a:rPr lang="ja-JP" altLang="en-US" dirty="0"/>
                  <a:t>とする座標系</a:t>
                </a:r>
                <a:endParaRPr lang="en-US" altLang="ja-JP" dirty="0"/>
              </a:p>
              <a:p>
                <a:r>
                  <a:rPr lang="en-US" altLang="ja-JP" dirty="0">
                    <a:latin typeface="Cambria Math" panose="02040503050406030204" pitchFamily="18" charset="0"/>
                  </a:rPr>
                  <a:t>B </a:t>
                </a:r>
                <a:r>
                  <a:rPr lang="ja-JP" altLang="en-US" dirty="0">
                    <a:latin typeface="Cambria Math" panose="02040503050406030204" pitchFamily="18" charset="0"/>
                  </a:rPr>
                  <a:t>スプライン</a:t>
                </a:r>
                <a:r>
                  <a:rPr lang="ja-JP" altLang="en-US" dirty="0"/>
                  <a:t>曲線上の点 </a:t>
                </a:r>
                <a14:m>
                  <m:oMath xmlns:m="http://schemas.openxmlformats.org/officeDocument/2006/math">
                    <m:r>
                      <a:rPr kumimoji="1" lang="en-US" altLang="ja-JP" b="1" i="1" smtClean="0">
                        <a:latin typeface="Cambria Math" panose="02040503050406030204" pitchFamily="18" charset="0"/>
                      </a:rPr>
                      <m:t>𝒇</m:t>
                    </m:r>
                    <m:d>
                      <m:dPr>
                        <m:ctrlPr>
                          <a:rPr kumimoji="1" lang="en-US" altLang="ja-JP" b="0" i="1" smtClean="0">
                            <a:latin typeface="Cambria Math" panose="02040503050406030204" pitchFamily="18" charset="0"/>
                          </a:rPr>
                        </m:ctrlPr>
                      </m:dPr>
                      <m:e>
                        <m:acc>
                          <m:accPr>
                            <m:chr m:val="̂"/>
                            <m:ctrlPr>
                              <a:rPr lang="en-US" altLang="ja-JP" i="1">
                                <a:latin typeface="Cambria Math" panose="02040503050406030204" pitchFamily="18" charset="0"/>
                              </a:rPr>
                            </m:ctrlPr>
                          </m:accPr>
                          <m:e>
                            <m:r>
                              <a:rPr lang="en-US" altLang="ja-JP" i="1">
                                <a:latin typeface="Cambria Math" panose="02040503050406030204" pitchFamily="18" charset="0"/>
                              </a:rPr>
                              <m:t>𝑡</m:t>
                            </m:r>
                          </m:e>
                        </m:acc>
                      </m:e>
                    </m:d>
                  </m:oMath>
                </a14:m>
                <a:r>
                  <a:rPr lang="ja-JP" altLang="en-US" dirty="0"/>
                  <a:t> からの距離 </a:t>
                </a:r>
                <a14:m>
                  <m:oMath xmlns:m="http://schemas.openxmlformats.org/officeDocument/2006/math">
                    <m:r>
                      <a:rPr lang="en-US" altLang="ja-JP" i="1">
                        <a:latin typeface="Cambria Math" panose="02040503050406030204" pitchFamily="18" charset="0"/>
                      </a:rPr>
                      <m:t>𝑟</m:t>
                    </m:r>
                  </m:oMath>
                </a14:m>
                <a:r>
                  <a:rPr lang="ja-JP" altLang="en-US" dirty="0"/>
                  <a:t> と角度 </a:t>
                </a:r>
                <a14:m>
                  <m:oMath xmlns:m="http://schemas.openxmlformats.org/officeDocument/2006/math">
                    <m:r>
                      <a:rPr lang="en-US" altLang="ja-JP" i="1">
                        <a:latin typeface="Cambria Math" panose="02040503050406030204" pitchFamily="18" charset="0"/>
                      </a:rPr>
                      <m:t>𝜃</m:t>
                    </m:r>
                  </m:oMath>
                </a14:m>
                <a:r>
                  <a:rPr kumimoji="1" lang="en-US" altLang="ja-JP" b="1" i="1" dirty="0">
                    <a:latin typeface="Cambria Math" panose="02040503050406030204" pitchFamily="18" charset="0"/>
                  </a:rPr>
                  <a:t> </a:t>
                </a:r>
                <a:r>
                  <a:rPr lang="ja-JP" altLang="en-US" dirty="0">
                    <a:latin typeface="Cambria Math" panose="02040503050406030204" pitchFamily="18" charset="0"/>
                  </a:rPr>
                  <a:t>で位置を示す</a:t>
                </a:r>
                <a:endParaRPr lang="en-US" altLang="ja-JP" dirty="0">
                  <a:latin typeface="Cambria Math" panose="02040503050406030204" pitchFamily="18" charset="0"/>
                </a:endParaRPr>
              </a:p>
              <a:p>
                <a:pPr lvl="1"/>
                <a:r>
                  <a:rPr lang="ja-JP" altLang="en-US" dirty="0"/>
                  <a:t>曲線軸円筒</a:t>
                </a:r>
                <a:r>
                  <a:rPr lang="ja-JP" altLang="en-US" dirty="0">
                    <a:latin typeface="Cambria Math" panose="02040503050406030204" pitchFamily="18" charset="0"/>
                  </a:rPr>
                  <a:t>座標表現</a:t>
                </a:r>
                <a:r>
                  <a:rPr lang="en-US" altLang="ja-JP" dirty="0">
                    <a:latin typeface="Cambria Math" panose="02040503050406030204" pitchFamily="18" charset="0"/>
                  </a:rPr>
                  <a:t>: </a:t>
                </a:r>
                <a14:m>
                  <m:oMath xmlns:m="http://schemas.openxmlformats.org/officeDocument/2006/math">
                    <m:r>
                      <a:rPr lang="en-US" altLang="ja-JP" b="1" i="1" smtClean="0">
                        <a:latin typeface="Cambria Math" panose="02040503050406030204" pitchFamily="18" charset="0"/>
                      </a:rPr>
                      <m:t>𝒕</m:t>
                    </m:r>
                    <m:r>
                      <a:rPr lang="en-US" altLang="ja-JP" b="0" i="1" smtClean="0">
                        <a:latin typeface="Cambria Math" panose="02040503050406030204" pitchFamily="18" charset="0"/>
                      </a:rPr>
                      <m:t>=</m:t>
                    </m:r>
                    <m:d>
                      <m:dPr>
                        <m:ctrlPr>
                          <a:rPr lang="en-US" altLang="ja-JP" i="1" smtClean="0">
                            <a:latin typeface="Cambria Math" panose="02040503050406030204" pitchFamily="18" charset="0"/>
                          </a:rPr>
                        </m:ctrlPr>
                      </m:dPr>
                      <m:e>
                        <m:acc>
                          <m:accPr>
                            <m:chr m:val="̂"/>
                            <m:ctrlPr>
                              <a:rPr kumimoji="1" lang="en-US" altLang="ja-JP" b="0" i="1" smtClean="0">
                                <a:latin typeface="Cambria Math" panose="02040503050406030204" pitchFamily="18" charset="0"/>
                              </a:rPr>
                            </m:ctrlPr>
                          </m:accPr>
                          <m:e>
                            <m:r>
                              <a:rPr kumimoji="1" lang="en-US" altLang="ja-JP" b="0" i="1" smtClean="0">
                                <a:latin typeface="Cambria Math" panose="02040503050406030204" pitchFamily="18" charset="0"/>
                              </a:rPr>
                              <m:t>𝑡</m:t>
                            </m:r>
                          </m:e>
                        </m:acc>
                        <m:r>
                          <a:rPr lang="en-US" altLang="ja-JP" b="0" i="1" smtClean="0">
                            <a:latin typeface="Cambria Math" panose="02040503050406030204" pitchFamily="18" charset="0"/>
                          </a:rPr>
                          <m:t>,</m:t>
                        </m:r>
                        <m:r>
                          <a:rPr lang="en-US" altLang="ja-JP" b="0" i="1" smtClean="0">
                            <a:latin typeface="Cambria Math" panose="02040503050406030204" pitchFamily="18" charset="0"/>
                          </a:rPr>
                          <m:t>𝑟</m:t>
                        </m:r>
                        <m:r>
                          <a:rPr lang="en-US" altLang="ja-JP" b="0" i="1" smtClean="0">
                            <a:latin typeface="Cambria Math" panose="02040503050406030204" pitchFamily="18" charset="0"/>
                          </a:rPr>
                          <m:t>,</m:t>
                        </m:r>
                        <m:r>
                          <a:rPr lang="en-US" altLang="ja-JP" b="0" i="1" smtClean="0">
                            <a:latin typeface="Cambria Math" panose="02040503050406030204" pitchFamily="18" charset="0"/>
                          </a:rPr>
                          <m:t>𝜃</m:t>
                        </m:r>
                      </m:e>
                    </m:d>
                  </m:oMath>
                </a14:m>
                <a:endParaRPr kumimoji="1" lang="en-US" altLang="ja-JP" dirty="0">
                  <a:latin typeface="Cambria Math" panose="02040503050406030204" pitchFamily="18" charset="0"/>
                </a:endParaRPr>
              </a:p>
              <a:p>
                <a:r>
                  <a:rPr kumimoji="1" lang="en-US" altLang="ja-JP" dirty="0">
                    <a:latin typeface="Cambria Math" panose="02040503050406030204" pitchFamily="18" charset="0"/>
                  </a:rPr>
                  <a:t>B </a:t>
                </a:r>
                <a:r>
                  <a:rPr kumimoji="1" lang="ja-JP" altLang="en-US" dirty="0">
                    <a:latin typeface="Cambria Math" panose="02040503050406030204" pitchFamily="18" charset="0"/>
                  </a:rPr>
                  <a:t>スプライン曲線は学習用</a:t>
                </a:r>
                <a:r>
                  <a:rPr lang="ja-JP" altLang="en-US" dirty="0">
                    <a:latin typeface="Cambria Math" panose="02040503050406030204" pitchFamily="18" charset="0"/>
                  </a:rPr>
                  <a:t>画像の視点に沿うものを用いる</a:t>
                </a:r>
                <a:endParaRPr lang="en-US" altLang="ja-JP" dirty="0">
                  <a:latin typeface="Cambria Math" panose="02040503050406030204" pitchFamily="18" charset="0"/>
                </a:endParaRPr>
              </a:p>
              <a:p>
                <a:pPr lvl="1"/>
                <a:r>
                  <a:rPr lang="ja-JP" altLang="en-US" dirty="0">
                    <a:latin typeface="Cambria Math" panose="02040503050406030204" pitchFamily="18" charset="0"/>
                  </a:rPr>
                  <a:t>曲線周りに</a:t>
                </a:r>
                <a:r>
                  <a:rPr kumimoji="1" lang="ja-JP" altLang="en-US" dirty="0">
                    <a:latin typeface="Cambria Math" panose="02040503050406030204" pitchFamily="18" charset="0"/>
                  </a:rPr>
                  <a:t>学習用</a:t>
                </a:r>
                <a:r>
                  <a:rPr lang="ja-JP" altLang="en-US" dirty="0">
                    <a:latin typeface="Cambria Math" panose="02040503050406030204" pitchFamily="18" charset="0"/>
                  </a:rPr>
                  <a:t>画像を投影したいため</a:t>
                </a:r>
                <a:endParaRPr lang="en-US" altLang="ja-JP" sz="2400" b="1" i="1" dirty="0">
                  <a:latin typeface="Cambria Math" panose="02040503050406030204" pitchFamily="18" charset="0"/>
                </a:endParaRPr>
              </a:p>
              <a:p>
                <a:endParaRPr kumimoji="1" lang="ja-JP" altLang="en-US" dirty="0"/>
              </a:p>
            </p:txBody>
          </p:sp>
        </mc:Choice>
        <mc:Fallback xmlns="">
          <p:sp>
            <p:nvSpPr>
              <p:cNvPr id="3" name="コンテンツ プレースホルダー 2">
                <a:extLst>
                  <a:ext uri="{FF2B5EF4-FFF2-40B4-BE49-F238E27FC236}">
                    <a16:creationId xmlns:a16="http://schemas.microsoft.com/office/drawing/2014/main" id="{82C6B46C-CEA0-59C8-17DA-4B7AFDB70CD1}"/>
                  </a:ext>
                </a:extLst>
              </p:cNvPr>
              <p:cNvSpPr>
                <a:spLocks noGrp="1" noRot="1" noChangeAspect="1" noMove="1" noResize="1" noEditPoints="1" noAdjustHandles="1" noChangeArrowheads="1" noChangeShapeType="1" noTextEdit="1"/>
              </p:cNvSpPr>
              <p:nvPr>
                <p:ph idx="1"/>
              </p:nvPr>
            </p:nvSpPr>
            <p:spPr>
              <a:xfrm>
                <a:off x="838199" y="1825625"/>
                <a:ext cx="11161296" cy="4351338"/>
              </a:xfrm>
              <a:blipFill>
                <a:blip r:embed="rId2"/>
                <a:stretch>
                  <a:fillRect l="-928" t="-2801"/>
                </a:stretch>
              </a:blipFill>
            </p:spPr>
            <p:txBody>
              <a:bodyPr/>
              <a:lstStyle/>
              <a:p>
                <a:r>
                  <a:rPr lang="ja-JP" altLang="en-US">
                    <a:noFill/>
                  </a:rPr>
                  <a:t> </a:t>
                </a:r>
              </a:p>
            </p:txBody>
          </p:sp>
        </mc:Fallback>
      </mc:AlternateContent>
      <p:sp>
        <p:nvSpPr>
          <p:cNvPr id="5" name="日付プレースホルダー 4">
            <a:extLst>
              <a:ext uri="{FF2B5EF4-FFF2-40B4-BE49-F238E27FC236}">
                <a16:creationId xmlns:a16="http://schemas.microsoft.com/office/drawing/2014/main" id="{26BA4194-8B64-27F9-4F0A-1358794C6D8E}"/>
              </a:ext>
            </a:extLst>
          </p:cNvPr>
          <p:cNvSpPr>
            <a:spLocks noGrp="1"/>
          </p:cNvSpPr>
          <p:nvPr>
            <p:ph type="dt" sz="half" idx="10"/>
          </p:nvPr>
        </p:nvSpPr>
        <p:spPr/>
        <p:txBody>
          <a:bodyPr/>
          <a:lstStyle/>
          <a:p>
            <a:r>
              <a:rPr kumimoji="1" lang="en-US" altLang="ja-JP"/>
              <a:t>2024/1/31</a:t>
            </a:r>
            <a:endParaRPr kumimoji="1" lang="ja-JP" altLang="en-US"/>
          </a:p>
        </p:txBody>
      </p:sp>
      <p:sp>
        <p:nvSpPr>
          <p:cNvPr id="7" name="スライド番号プレースホルダー 6">
            <a:extLst>
              <a:ext uri="{FF2B5EF4-FFF2-40B4-BE49-F238E27FC236}">
                <a16:creationId xmlns:a16="http://schemas.microsoft.com/office/drawing/2014/main" id="{1D9F2799-27E9-4429-511B-95CFA0A984EF}"/>
              </a:ext>
            </a:extLst>
          </p:cNvPr>
          <p:cNvSpPr>
            <a:spLocks noGrp="1"/>
          </p:cNvSpPr>
          <p:nvPr>
            <p:ph type="sldNum" sz="quarter" idx="12"/>
          </p:nvPr>
        </p:nvSpPr>
        <p:spPr/>
        <p:txBody>
          <a:bodyPr/>
          <a:lstStyle/>
          <a:p>
            <a:fld id="{1A33C891-B2ED-40BC-9E9F-45F2CE42BAA2}" type="slidenum">
              <a:rPr lang="ja-JP" altLang="en-US" smtClean="0"/>
              <a:pPr/>
              <a:t>29</a:t>
            </a:fld>
            <a:r>
              <a:rPr lang="en-US" altLang="ja-JP"/>
              <a:t>/17</a:t>
            </a:r>
            <a:endParaRPr kumimoji="1" lang="ja-JP" altLang="en-US" dirty="0"/>
          </a:p>
        </p:txBody>
      </p:sp>
      <p:sp>
        <p:nvSpPr>
          <p:cNvPr id="8" name="フッター プレースホルダー 7">
            <a:extLst>
              <a:ext uri="{FF2B5EF4-FFF2-40B4-BE49-F238E27FC236}">
                <a16:creationId xmlns:a16="http://schemas.microsoft.com/office/drawing/2014/main" id="{AF92C97B-1ED4-C3E6-CAF1-15894DC69276}"/>
              </a:ext>
            </a:extLst>
          </p:cNvPr>
          <p:cNvSpPr>
            <a:spLocks noGrp="1"/>
          </p:cNvSpPr>
          <p:nvPr>
            <p:ph type="ftr" sz="quarter" idx="11"/>
          </p:nvPr>
        </p:nvSpPr>
        <p:spPr/>
        <p:txBody>
          <a:bodyPr/>
          <a:lstStyle/>
          <a:p>
            <a:r>
              <a:rPr kumimoji="1" lang="ja-JP" altLang="en-US"/>
              <a:t>曲線近傍を移動する視点から見えるステレオ自由視点画像の高速生成</a:t>
            </a:r>
          </a:p>
        </p:txBody>
      </p:sp>
    </p:spTree>
    <p:extLst>
      <p:ext uri="{BB962C8B-B14F-4D97-AF65-F5344CB8AC3E}">
        <p14:creationId xmlns:p14="http://schemas.microsoft.com/office/powerpoint/2010/main" val="2413077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8F288F-440F-343B-5D92-9058269DF440}"/>
              </a:ext>
            </a:extLst>
          </p:cNvPr>
          <p:cNvSpPr>
            <a:spLocks noGrp="1"/>
          </p:cNvSpPr>
          <p:nvPr>
            <p:ph type="title"/>
          </p:nvPr>
        </p:nvSpPr>
        <p:spPr/>
        <p:txBody>
          <a:bodyPr/>
          <a:lstStyle/>
          <a:p>
            <a:r>
              <a:rPr lang="ja-JP" altLang="en-US" sz="4400" dirty="0"/>
              <a:t>自由視点画像を実現する方法</a:t>
            </a:r>
            <a:endParaRPr kumimoji="1" lang="ja-JP" altLang="en-US" dirty="0"/>
          </a:p>
        </p:txBody>
      </p:sp>
      <p:sp>
        <p:nvSpPr>
          <p:cNvPr id="3" name="コンテンツ プレースホルダー 2">
            <a:extLst>
              <a:ext uri="{FF2B5EF4-FFF2-40B4-BE49-F238E27FC236}">
                <a16:creationId xmlns:a16="http://schemas.microsoft.com/office/drawing/2014/main" id="{9D07CA6C-2DE3-21F8-EFE0-A548FAABEE2A}"/>
              </a:ext>
            </a:extLst>
          </p:cNvPr>
          <p:cNvSpPr>
            <a:spLocks noGrp="1"/>
          </p:cNvSpPr>
          <p:nvPr>
            <p:ph idx="1"/>
          </p:nvPr>
        </p:nvSpPr>
        <p:spPr/>
        <p:txBody>
          <a:bodyPr/>
          <a:lstStyle/>
          <a:p>
            <a:r>
              <a:rPr lang="ja-JP" altLang="en-US" dirty="0"/>
              <a:t>物体や景色</a:t>
            </a:r>
            <a:r>
              <a:rPr lang="en-US" altLang="ja-JP" dirty="0"/>
              <a:t>(</a:t>
            </a:r>
            <a:r>
              <a:rPr lang="ja-JP" altLang="en-US" dirty="0"/>
              <a:t>シーン</a:t>
            </a:r>
            <a:r>
              <a:rPr lang="en-US" altLang="ja-JP" dirty="0"/>
              <a:t>)</a:t>
            </a:r>
            <a:r>
              <a:rPr lang="ja-JP" altLang="en-US" dirty="0"/>
              <a:t>を</a:t>
            </a:r>
            <a:r>
              <a:rPr lang="ja-JP" altLang="en-US" b="1" u="sng" dirty="0"/>
              <a:t>色付き点</a:t>
            </a:r>
            <a:r>
              <a:rPr lang="ja-JP" altLang="en-US" u="sng" dirty="0"/>
              <a:t>の集合</a:t>
            </a:r>
            <a:r>
              <a:rPr lang="ja-JP" altLang="en-US" dirty="0"/>
              <a:t>で表す方法がある</a:t>
            </a:r>
            <a:endParaRPr lang="en-US" altLang="ja-JP" dirty="0"/>
          </a:p>
          <a:p>
            <a:r>
              <a:rPr kumimoji="1" lang="en-US" altLang="ja-JP" dirty="0"/>
              <a:t>3</a:t>
            </a:r>
            <a:r>
              <a:rPr kumimoji="1" lang="ja-JP" altLang="en-US" dirty="0"/>
              <a:t>次元空間上の</a:t>
            </a:r>
            <a:r>
              <a:rPr kumimoji="1" lang="ja-JP" altLang="en-US" b="1" dirty="0"/>
              <a:t>どの地点がどのような色か</a:t>
            </a:r>
            <a:r>
              <a:rPr kumimoji="1" lang="ja-JP" altLang="en-US" dirty="0"/>
              <a:t>を求める</a:t>
            </a:r>
            <a:endParaRPr kumimoji="1" lang="en-US" altLang="ja-JP" dirty="0"/>
          </a:p>
          <a:p>
            <a:pPr lvl="1"/>
            <a:r>
              <a:rPr lang="ja-JP" altLang="en-US" dirty="0"/>
              <a:t>関数で表すと</a:t>
            </a:r>
            <a:endParaRPr kumimoji="1" lang="en-US" altLang="ja-JP" dirty="0"/>
          </a:p>
          <a:p>
            <a:r>
              <a:rPr kumimoji="1" lang="ja-JP" altLang="en-US" dirty="0"/>
              <a:t>より発展的な方法は向きも考慮す</a:t>
            </a:r>
            <a:r>
              <a:rPr lang="ja-JP" altLang="en-US" dirty="0"/>
              <a:t>る</a:t>
            </a:r>
            <a:endParaRPr lang="en-US" altLang="ja-JP" dirty="0"/>
          </a:p>
          <a:p>
            <a:pPr lvl="1"/>
            <a:r>
              <a:rPr kumimoji="1" lang="ja-JP" altLang="en-US" dirty="0"/>
              <a:t>　</a:t>
            </a:r>
            <a:endParaRPr kumimoji="1" lang="en-US" altLang="ja-JP" dirty="0"/>
          </a:p>
          <a:p>
            <a:pPr lvl="1"/>
            <a:r>
              <a:rPr lang="ja-JP" altLang="en-US" dirty="0"/>
              <a:t>光</a:t>
            </a:r>
            <a:r>
              <a:rPr kumimoji="1" lang="ja-JP" altLang="en-US" dirty="0"/>
              <a:t>の反射や金属光沢も再現できる</a:t>
            </a:r>
          </a:p>
        </p:txBody>
      </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48DA9F3F-CCBF-D1C6-E719-659DA683700F}"/>
                  </a:ext>
                </a:extLst>
              </p:cNvPr>
              <p:cNvSpPr txBox="1"/>
              <p:nvPr/>
            </p:nvSpPr>
            <p:spPr>
              <a:xfrm>
                <a:off x="3421909" y="2749683"/>
                <a:ext cx="29226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𝑓</m:t>
                      </m:r>
                      <m:r>
                        <a:rPr kumimoji="1" lang="en-US" altLang="ja-JP" sz="2400" b="0" i="1" smtClean="0">
                          <a:latin typeface="Cambria Math" panose="02040503050406030204" pitchFamily="18" charset="0"/>
                        </a:rPr>
                        <m:t>:</m:t>
                      </m:r>
                      <m:d>
                        <m:dPr>
                          <m:ctrlPr>
                            <a:rPr lang="en-US" altLang="ja-JP" sz="2400" i="1">
                              <a:latin typeface="Cambria Math" panose="02040503050406030204" pitchFamily="18" charset="0"/>
                            </a:rPr>
                          </m:ctrlPr>
                        </m:dPr>
                        <m:e>
                          <m:r>
                            <a:rPr lang="en-US" altLang="ja-JP" sz="2400" i="1">
                              <a:latin typeface="Cambria Math" panose="02040503050406030204" pitchFamily="18" charset="0"/>
                            </a:rPr>
                            <m:t>𝑥</m:t>
                          </m:r>
                          <m:r>
                            <a:rPr lang="en-US" altLang="ja-JP" sz="2400" i="1">
                              <a:latin typeface="Cambria Math" panose="02040503050406030204" pitchFamily="18" charset="0"/>
                            </a:rPr>
                            <m:t>,</m:t>
                          </m:r>
                          <m:r>
                            <a:rPr lang="en-US" altLang="ja-JP" sz="2400" i="1">
                              <a:latin typeface="Cambria Math" panose="02040503050406030204" pitchFamily="18" charset="0"/>
                            </a:rPr>
                            <m:t>𝑦</m:t>
                          </m:r>
                          <m:r>
                            <a:rPr lang="en-US" altLang="ja-JP" sz="2400" i="1">
                              <a:latin typeface="Cambria Math" panose="02040503050406030204" pitchFamily="18" charset="0"/>
                            </a:rPr>
                            <m:t>,</m:t>
                          </m:r>
                          <m:r>
                            <a:rPr lang="en-US" altLang="ja-JP" sz="2400" i="1">
                              <a:latin typeface="Cambria Math" panose="02040503050406030204" pitchFamily="18" charset="0"/>
                            </a:rPr>
                            <m:t>𝑧</m:t>
                          </m:r>
                        </m:e>
                      </m:d>
                      <m:r>
                        <a:rPr lang="en-US" altLang="ja-JP" sz="2400" i="1">
                          <a:latin typeface="Cambria Math" panose="02040503050406030204" pitchFamily="18" charset="0"/>
                        </a:rPr>
                        <m:t>→(</m:t>
                      </m:r>
                      <m:r>
                        <a:rPr lang="en-US" altLang="ja-JP" sz="2400" i="1">
                          <a:solidFill>
                            <a:srgbClr val="FF0000"/>
                          </a:solidFill>
                          <a:latin typeface="Cambria Math" panose="02040503050406030204" pitchFamily="18" charset="0"/>
                        </a:rPr>
                        <m:t>𝑅</m:t>
                      </m:r>
                      <m:r>
                        <a:rPr lang="en-US" altLang="ja-JP" sz="2400" i="1">
                          <a:latin typeface="Cambria Math" panose="02040503050406030204" pitchFamily="18" charset="0"/>
                        </a:rPr>
                        <m:t>,</m:t>
                      </m:r>
                      <m:r>
                        <a:rPr lang="en-US" altLang="ja-JP" sz="2400" i="1">
                          <a:solidFill>
                            <a:srgbClr val="00B050"/>
                          </a:solidFill>
                          <a:latin typeface="Cambria Math" panose="02040503050406030204" pitchFamily="18" charset="0"/>
                        </a:rPr>
                        <m:t>𝐺</m:t>
                      </m:r>
                      <m:r>
                        <a:rPr lang="en-US" altLang="ja-JP" sz="2400" i="1">
                          <a:latin typeface="Cambria Math" panose="02040503050406030204" pitchFamily="18" charset="0"/>
                        </a:rPr>
                        <m:t>,</m:t>
                      </m:r>
                      <m:r>
                        <a:rPr lang="en-US" altLang="ja-JP" sz="2400" i="1">
                          <a:solidFill>
                            <a:srgbClr val="0070C0"/>
                          </a:solidFill>
                          <a:latin typeface="Cambria Math" panose="02040503050406030204" pitchFamily="18" charset="0"/>
                        </a:rPr>
                        <m:t>𝐵</m:t>
                      </m:r>
                      <m:r>
                        <a:rPr lang="en-US" altLang="ja-JP" sz="2400" i="1">
                          <a:latin typeface="Cambria Math" panose="02040503050406030204" pitchFamily="18" charset="0"/>
                        </a:rPr>
                        <m:t>)</m:t>
                      </m:r>
                    </m:oMath>
                  </m:oMathPara>
                </a14:m>
                <a:endParaRPr lang="ja-JP" altLang="en-US" sz="2400" dirty="0"/>
              </a:p>
            </p:txBody>
          </p:sp>
        </mc:Choice>
        <mc:Fallback xmlns="">
          <p:sp>
            <p:nvSpPr>
              <p:cNvPr id="6" name="テキスト ボックス 5">
                <a:extLst>
                  <a:ext uri="{FF2B5EF4-FFF2-40B4-BE49-F238E27FC236}">
                    <a16:creationId xmlns:a16="http://schemas.microsoft.com/office/drawing/2014/main" id="{48DA9F3F-CCBF-D1C6-E719-659DA683700F}"/>
                  </a:ext>
                </a:extLst>
              </p:cNvPr>
              <p:cNvSpPr txBox="1">
                <a:spLocks noRot="1" noChangeAspect="1" noMove="1" noResize="1" noEditPoints="1" noAdjustHandles="1" noChangeArrowheads="1" noChangeShapeType="1" noTextEdit="1"/>
              </p:cNvSpPr>
              <p:nvPr/>
            </p:nvSpPr>
            <p:spPr>
              <a:xfrm>
                <a:off x="3421909" y="2749683"/>
                <a:ext cx="2922659" cy="369332"/>
              </a:xfrm>
              <a:prstGeom prst="rect">
                <a:avLst/>
              </a:prstGeom>
              <a:blipFill>
                <a:blip r:embed="rId2"/>
                <a:stretch>
                  <a:fillRect l="-2917" t="-1639" r="-2917" b="-32787"/>
                </a:stretch>
              </a:blipFill>
            </p:spPr>
            <p:txBody>
              <a:bodyPr/>
              <a:lstStyle/>
              <a:p>
                <a:r>
                  <a:rPr lang="ja-JP" altLang="en-US">
                    <a:noFill/>
                  </a:rPr>
                  <a:t> </a:t>
                </a:r>
              </a:p>
            </p:txBody>
          </p:sp>
        </mc:Fallback>
      </mc:AlternateContent>
      <p:pic>
        <p:nvPicPr>
          <p:cNvPr id="1028" name="Picture 4">
            <a:extLst>
              <a:ext uri="{FF2B5EF4-FFF2-40B4-BE49-F238E27FC236}">
                <a16:creationId xmlns:a16="http://schemas.microsoft.com/office/drawing/2014/main" id="{8D9E2CE5-3C5D-903F-C99D-B454EA8E5F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0877" y="2749683"/>
            <a:ext cx="3095449" cy="3095449"/>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6428EA8D-1549-7565-AE71-185F84B0D98F}"/>
              </a:ext>
            </a:extLst>
          </p:cNvPr>
          <p:cNvSpPr txBox="1"/>
          <p:nvPr/>
        </p:nvSpPr>
        <p:spPr>
          <a:xfrm>
            <a:off x="3581401" y="6417682"/>
            <a:ext cx="7244687" cy="338554"/>
          </a:xfrm>
          <a:prstGeom prst="rect">
            <a:avLst/>
          </a:prstGeom>
          <a:noFill/>
        </p:spPr>
        <p:txBody>
          <a:bodyPr wrap="square" rtlCol="0">
            <a:spAutoFit/>
          </a:bodyPr>
          <a:lstStyle/>
          <a:p>
            <a:r>
              <a:rPr lang="ja-JP" altLang="en-US" sz="1600" dirty="0"/>
              <a:t>出典</a:t>
            </a:r>
            <a:r>
              <a:rPr lang="en-US" altLang="ja-JP" sz="1600" dirty="0"/>
              <a:t>: </a:t>
            </a:r>
            <a:r>
              <a:rPr kumimoji="1" lang="en-US" altLang="ja-JP" sz="1600" dirty="0">
                <a:hlinkClick r:id="rId4"/>
              </a:rPr>
              <a:t>https://commons.wikimedia.org/wiki/File:Point_cloud_torus.gif</a:t>
            </a:r>
            <a:r>
              <a:rPr kumimoji="1" lang="en-US" altLang="ja-JP" sz="1600" dirty="0"/>
              <a:t> </a:t>
            </a:r>
          </a:p>
        </p:txBody>
      </p:sp>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AEA73D5B-CAB4-F70A-6E25-06FD624F947B}"/>
                  </a:ext>
                </a:extLst>
              </p:cNvPr>
              <p:cNvSpPr txBox="1"/>
              <p:nvPr/>
            </p:nvSpPr>
            <p:spPr>
              <a:xfrm>
                <a:off x="1544173" y="3673741"/>
                <a:ext cx="35490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400" i="1" smtClean="0">
                          <a:latin typeface="Cambria Math" panose="02040503050406030204" pitchFamily="18" charset="0"/>
                        </a:rPr>
                        <m:t>𝑓</m:t>
                      </m:r>
                      <m:r>
                        <a:rPr lang="en-US" altLang="ja-JP" sz="2400" i="1" smtClean="0">
                          <a:latin typeface="Cambria Math" panose="02040503050406030204" pitchFamily="18" charset="0"/>
                        </a:rPr>
                        <m:t>:</m:t>
                      </m:r>
                      <m:d>
                        <m:dPr>
                          <m:ctrlPr>
                            <a:rPr lang="en-US" altLang="ja-JP" sz="2400" i="1">
                              <a:latin typeface="Cambria Math" panose="02040503050406030204" pitchFamily="18" charset="0"/>
                            </a:rPr>
                          </m:ctrlPr>
                        </m:dPr>
                        <m:e>
                          <m:r>
                            <a:rPr lang="en-US" altLang="ja-JP" sz="2400" i="1">
                              <a:latin typeface="Cambria Math" panose="02040503050406030204" pitchFamily="18" charset="0"/>
                            </a:rPr>
                            <m:t>𝑥</m:t>
                          </m:r>
                          <m:r>
                            <a:rPr lang="en-US" altLang="ja-JP" sz="2400" i="1">
                              <a:latin typeface="Cambria Math" panose="02040503050406030204" pitchFamily="18" charset="0"/>
                            </a:rPr>
                            <m:t>,</m:t>
                          </m:r>
                          <m:r>
                            <a:rPr lang="en-US" altLang="ja-JP" sz="2400" i="1">
                              <a:latin typeface="Cambria Math" panose="02040503050406030204" pitchFamily="18" charset="0"/>
                            </a:rPr>
                            <m:t>𝑦</m:t>
                          </m:r>
                          <m:r>
                            <a:rPr lang="en-US" altLang="ja-JP" sz="2400" i="1">
                              <a:latin typeface="Cambria Math" panose="02040503050406030204" pitchFamily="18" charset="0"/>
                            </a:rPr>
                            <m:t>,</m:t>
                          </m:r>
                          <m:r>
                            <a:rPr lang="en-US" altLang="ja-JP" sz="2400" i="1">
                              <a:latin typeface="Cambria Math" panose="02040503050406030204" pitchFamily="18" charset="0"/>
                            </a:rPr>
                            <m:t>𝑧</m:t>
                          </m:r>
                          <m:r>
                            <a:rPr lang="en-US" altLang="ja-JP" sz="2400" b="0" i="1" smtClean="0">
                              <a:latin typeface="Cambria Math" panose="02040503050406030204" pitchFamily="18" charset="0"/>
                            </a:rPr>
                            <m:t>,</m:t>
                          </m:r>
                          <m:r>
                            <a:rPr lang="en-US" altLang="ja-JP" sz="2400" b="0" i="1" smtClean="0">
                              <a:latin typeface="Cambria Math" panose="02040503050406030204" pitchFamily="18" charset="0"/>
                            </a:rPr>
                            <m:t>𝜃</m:t>
                          </m:r>
                          <m:r>
                            <a:rPr lang="en-US" altLang="ja-JP" sz="2400" b="0" i="1" smtClean="0">
                              <a:latin typeface="Cambria Math" panose="02040503050406030204" pitchFamily="18" charset="0"/>
                            </a:rPr>
                            <m:t>,</m:t>
                          </m:r>
                          <m:r>
                            <a:rPr lang="en-US" altLang="ja-JP" sz="2400" b="0" i="1" smtClean="0">
                              <a:latin typeface="Cambria Math" panose="02040503050406030204" pitchFamily="18" charset="0"/>
                            </a:rPr>
                            <m:t>𝜙</m:t>
                          </m:r>
                        </m:e>
                      </m:d>
                      <m:r>
                        <a:rPr lang="en-US" altLang="ja-JP" sz="2400" i="1">
                          <a:latin typeface="Cambria Math" panose="02040503050406030204" pitchFamily="18" charset="0"/>
                        </a:rPr>
                        <m:t>→(</m:t>
                      </m:r>
                      <m:r>
                        <a:rPr lang="en-US" altLang="ja-JP" sz="2400" i="1">
                          <a:solidFill>
                            <a:srgbClr val="FF0000"/>
                          </a:solidFill>
                          <a:latin typeface="Cambria Math" panose="02040503050406030204" pitchFamily="18" charset="0"/>
                        </a:rPr>
                        <m:t>𝑅</m:t>
                      </m:r>
                      <m:r>
                        <a:rPr lang="en-US" altLang="ja-JP" sz="2400" i="1">
                          <a:latin typeface="Cambria Math" panose="02040503050406030204" pitchFamily="18" charset="0"/>
                        </a:rPr>
                        <m:t>,</m:t>
                      </m:r>
                      <m:r>
                        <a:rPr lang="en-US" altLang="ja-JP" sz="2400" i="1">
                          <a:solidFill>
                            <a:srgbClr val="00B050"/>
                          </a:solidFill>
                          <a:latin typeface="Cambria Math" panose="02040503050406030204" pitchFamily="18" charset="0"/>
                        </a:rPr>
                        <m:t>𝐺</m:t>
                      </m:r>
                      <m:r>
                        <a:rPr lang="en-US" altLang="ja-JP" sz="2400" i="1">
                          <a:latin typeface="Cambria Math" panose="02040503050406030204" pitchFamily="18" charset="0"/>
                        </a:rPr>
                        <m:t>,</m:t>
                      </m:r>
                      <m:r>
                        <a:rPr lang="en-US" altLang="ja-JP" sz="2400" i="1">
                          <a:solidFill>
                            <a:srgbClr val="0070C0"/>
                          </a:solidFill>
                          <a:latin typeface="Cambria Math" panose="02040503050406030204" pitchFamily="18" charset="0"/>
                        </a:rPr>
                        <m:t>𝐵</m:t>
                      </m:r>
                      <m:r>
                        <a:rPr lang="en-US" altLang="ja-JP" sz="2400" i="1">
                          <a:latin typeface="Cambria Math" panose="02040503050406030204" pitchFamily="18" charset="0"/>
                        </a:rPr>
                        <m:t>)</m:t>
                      </m:r>
                    </m:oMath>
                  </m:oMathPara>
                </a14:m>
                <a:endParaRPr lang="ja-JP" altLang="en-US" sz="2400" dirty="0"/>
              </a:p>
            </p:txBody>
          </p:sp>
        </mc:Choice>
        <mc:Fallback xmlns="">
          <p:sp>
            <p:nvSpPr>
              <p:cNvPr id="8" name="テキスト ボックス 7">
                <a:extLst>
                  <a:ext uri="{FF2B5EF4-FFF2-40B4-BE49-F238E27FC236}">
                    <a16:creationId xmlns:a16="http://schemas.microsoft.com/office/drawing/2014/main" id="{AEA73D5B-CAB4-F70A-6E25-06FD624F947B}"/>
                  </a:ext>
                </a:extLst>
              </p:cNvPr>
              <p:cNvSpPr txBox="1">
                <a:spLocks noRot="1" noChangeAspect="1" noMove="1" noResize="1" noEditPoints="1" noAdjustHandles="1" noChangeArrowheads="1" noChangeShapeType="1" noTextEdit="1"/>
              </p:cNvSpPr>
              <p:nvPr/>
            </p:nvSpPr>
            <p:spPr>
              <a:xfrm>
                <a:off x="1544173" y="3673741"/>
                <a:ext cx="3549048" cy="369332"/>
              </a:xfrm>
              <a:prstGeom prst="rect">
                <a:avLst/>
              </a:prstGeom>
              <a:blipFill>
                <a:blip r:embed="rId5"/>
                <a:stretch>
                  <a:fillRect l="-2230" t="-1667" r="-2230" b="-33333"/>
                </a:stretch>
              </a:blipFill>
            </p:spPr>
            <p:txBody>
              <a:bodyPr/>
              <a:lstStyle/>
              <a:p>
                <a:r>
                  <a:rPr lang="ja-JP" altLang="en-US">
                    <a:noFill/>
                  </a:rPr>
                  <a:t> </a:t>
                </a:r>
              </a:p>
            </p:txBody>
          </p:sp>
        </mc:Fallback>
      </mc:AlternateContent>
      <p:pic>
        <p:nvPicPr>
          <p:cNvPr id="10" name="図 9">
            <a:extLst>
              <a:ext uri="{FF2B5EF4-FFF2-40B4-BE49-F238E27FC236}">
                <a16:creationId xmlns:a16="http://schemas.microsoft.com/office/drawing/2014/main" id="{AA6ED9F4-D01A-6015-70FE-CA85D0AB7F87}"/>
              </a:ext>
            </a:extLst>
          </p:cNvPr>
          <p:cNvPicPr>
            <a:picLocks noChangeAspect="1"/>
          </p:cNvPicPr>
          <p:nvPr/>
        </p:nvPicPr>
        <p:blipFill>
          <a:blip r:embed="rId6"/>
          <a:stretch>
            <a:fillRect/>
          </a:stretch>
        </p:blipFill>
        <p:spPr>
          <a:xfrm>
            <a:off x="4593130" y="4434770"/>
            <a:ext cx="1880543" cy="1877130"/>
          </a:xfrm>
          <a:prstGeom prst="rect">
            <a:avLst/>
          </a:prstGeom>
        </p:spPr>
      </p:pic>
      <p:pic>
        <p:nvPicPr>
          <p:cNvPr id="12" name="図 11">
            <a:extLst>
              <a:ext uri="{FF2B5EF4-FFF2-40B4-BE49-F238E27FC236}">
                <a16:creationId xmlns:a16="http://schemas.microsoft.com/office/drawing/2014/main" id="{C29E1E72-D800-79FE-C59E-E22501CE2848}"/>
              </a:ext>
            </a:extLst>
          </p:cNvPr>
          <p:cNvPicPr>
            <a:picLocks noChangeAspect="1"/>
          </p:cNvPicPr>
          <p:nvPr/>
        </p:nvPicPr>
        <p:blipFill>
          <a:blip r:embed="rId7"/>
          <a:stretch>
            <a:fillRect/>
          </a:stretch>
        </p:blipFill>
        <p:spPr>
          <a:xfrm>
            <a:off x="1444266" y="4434770"/>
            <a:ext cx="1880543" cy="1880543"/>
          </a:xfrm>
          <a:prstGeom prst="rect">
            <a:avLst/>
          </a:prstGeom>
        </p:spPr>
      </p:pic>
      <p:sp>
        <p:nvSpPr>
          <p:cNvPr id="13" name="矢印: 右 12">
            <a:extLst>
              <a:ext uri="{FF2B5EF4-FFF2-40B4-BE49-F238E27FC236}">
                <a16:creationId xmlns:a16="http://schemas.microsoft.com/office/drawing/2014/main" id="{AC3FF633-8B73-64B4-7F44-415947C3D4F3}"/>
              </a:ext>
            </a:extLst>
          </p:cNvPr>
          <p:cNvSpPr/>
          <p:nvPr/>
        </p:nvSpPr>
        <p:spPr>
          <a:xfrm>
            <a:off x="3381676" y="4784900"/>
            <a:ext cx="1154587" cy="117686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向き考慮</a:t>
            </a:r>
          </a:p>
        </p:txBody>
      </p:sp>
      <p:sp>
        <p:nvSpPr>
          <p:cNvPr id="14" name="テキスト ボックス 13">
            <a:extLst>
              <a:ext uri="{FF2B5EF4-FFF2-40B4-BE49-F238E27FC236}">
                <a16:creationId xmlns:a16="http://schemas.microsoft.com/office/drawing/2014/main" id="{24F0A2EC-1080-8AB7-CAA6-D0C48008A3D5}"/>
              </a:ext>
            </a:extLst>
          </p:cNvPr>
          <p:cNvSpPr txBox="1"/>
          <p:nvPr/>
        </p:nvSpPr>
        <p:spPr>
          <a:xfrm>
            <a:off x="8357453" y="5660466"/>
            <a:ext cx="2723823" cy="369332"/>
          </a:xfrm>
          <a:prstGeom prst="rect">
            <a:avLst/>
          </a:prstGeom>
          <a:noFill/>
        </p:spPr>
        <p:txBody>
          <a:bodyPr wrap="none" rtlCol="0">
            <a:spAutoFit/>
          </a:bodyPr>
          <a:lstStyle/>
          <a:p>
            <a:r>
              <a:rPr kumimoji="1" lang="ja-JP" altLang="en-US" dirty="0"/>
              <a:t>点の集合で表された物体</a:t>
            </a:r>
          </a:p>
        </p:txBody>
      </p:sp>
      <p:sp>
        <p:nvSpPr>
          <p:cNvPr id="5" name="日付プレースホルダー 4">
            <a:extLst>
              <a:ext uri="{FF2B5EF4-FFF2-40B4-BE49-F238E27FC236}">
                <a16:creationId xmlns:a16="http://schemas.microsoft.com/office/drawing/2014/main" id="{2233AC91-BAC4-68DF-882B-FD890DD45A56}"/>
              </a:ext>
            </a:extLst>
          </p:cNvPr>
          <p:cNvSpPr>
            <a:spLocks noGrp="1"/>
          </p:cNvSpPr>
          <p:nvPr>
            <p:ph type="dt" sz="half" idx="10"/>
          </p:nvPr>
        </p:nvSpPr>
        <p:spPr/>
        <p:txBody>
          <a:bodyPr/>
          <a:lstStyle/>
          <a:p>
            <a:r>
              <a:rPr kumimoji="1" lang="en-US" altLang="ja-JP"/>
              <a:t>2024/1/31</a:t>
            </a:r>
            <a:endParaRPr kumimoji="1" lang="ja-JP" altLang="en-US"/>
          </a:p>
        </p:txBody>
      </p:sp>
      <p:sp>
        <p:nvSpPr>
          <p:cNvPr id="11" name="スライド番号プレースホルダー 10">
            <a:extLst>
              <a:ext uri="{FF2B5EF4-FFF2-40B4-BE49-F238E27FC236}">
                <a16:creationId xmlns:a16="http://schemas.microsoft.com/office/drawing/2014/main" id="{F97F6C62-88B8-9E13-7B40-5C0C3E18E1EA}"/>
              </a:ext>
            </a:extLst>
          </p:cNvPr>
          <p:cNvSpPr>
            <a:spLocks noGrp="1"/>
          </p:cNvSpPr>
          <p:nvPr>
            <p:ph type="sldNum" sz="quarter" idx="12"/>
          </p:nvPr>
        </p:nvSpPr>
        <p:spPr/>
        <p:txBody>
          <a:bodyPr/>
          <a:lstStyle/>
          <a:p>
            <a:fld id="{1A33C891-B2ED-40BC-9E9F-45F2CE42BAA2}" type="slidenum">
              <a:rPr lang="ja-JP" altLang="en-US" smtClean="0"/>
              <a:pPr/>
              <a:t>3</a:t>
            </a:fld>
            <a:r>
              <a:rPr lang="en-US" altLang="ja-JP"/>
              <a:t>/17</a:t>
            </a:r>
            <a:endParaRPr kumimoji="1" lang="ja-JP" altLang="en-US" dirty="0"/>
          </a:p>
        </p:txBody>
      </p:sp>
    </p:spTree>
    <p:extLst>
      <p:ext uri="{BB962C8B-B14F-4D97-AF65-F5344CB8AC3E}">
        <p14:creationId xmlns:p14="http://schemas.microsoft.com/office/powerpoint/2010/main" val="13398520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ABBB1D-180B-0128-3C81-B288E6FCB040}"/>
              </a:ext>
            </a:extLst>
          </p:cNvPr>
          <p:cNvSpPr>
            <a:spLocks noGrp="1"/>
          </p:cNvSpPr>
          <p:nvPr>
            <p:ph type="title"/>
          </p:nvPr>
        </p:nvSpPr>
        <p:spPr/>
        <p:txBody>
          <a:bodyPr/>
          <a:lstStyle/>
          <a:p>
            <a:r>
              <a:rPr lang="ja-JP" altLang="en-US" dirty="0"/>
              <a:t>初期の提案手法が持つ</a:t>
            </a:r>
            <a:r>
              <a:rPr kumimoji="1" lang="ja-JP" altLang="en-US" dirty="0"/>
              <a:t>問題点</a:t>
            </a: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BD2A6F03-B3DD-BED1-FC48-E9AB5D48D24E}"/>
                  </a:ext>
                </a:extLst>
              </p:cNvPr>
              <p:cNvSpPr>
                <a:spLocks noGrp="1"/>
              </p:cNvSpPr>
              <p:nvPr>
                <p:ph idx="1"/>
              </p:nvPr>
            </p:nvSpPr>
            <p:spPr/>
            <p:txBody>
              <a:bodyPr/>
              <a:lstStyle/>
              <a:p>
                <a:r>
                  <a:rPr lang="ja-JP" altLang="en-US" dirty="0"/>
                  <a:t>速度 </a:t>
                </a:r>
                <a:r>
                  <a:rPr lang="en-US" altLang="ja-JP" dirty="0"/>
                  <a:t>(fps </a:t>
                </a:r>
                <a:r>
                  <a:rPr lang="ja-JP" altLang="en-US" dirty="0"/>
                  <a:t>が </a:t>
                </a:r>
                <a:r>
                  <a:rPr lang="en-US" altLang="ja-JP" dirty="0"/>
                  <a:t>0.2)</a:t>
                </a:r>
              </a:p>
              <a:p>
                <a:pPr lvl="1"/>
                <a:r>
                  <a:rPr lang="ja-JP" altLang="en-US" dirty="0"/>
                  <a:t>提案手法は </a:t>
                </a:r>
                <a:r>
                  <a:rPr lang="en-US" altLang="ja-JP" dirty="0"/>
                  <a:t>MLP</a:t>
                </a:r>
                <a:r>
                  <a:rPr lang="ja-JP" altLang="en-US" dirty="0"/>
                  <a:t> に入力する座標を変換する</a:t>
                </a:r>
                <a:endParaRPr lang="en-US" altLang="ja-JP" dirty="0"/>
              </a:p>
              <a:p>
                <a:pPr lvl="1"/>
                <a:r>
                  <a:rPr lang="ja-JP" altLang="en-US" dirty="0"/>
                  <a:t>その座標数は </a:t>
                </a:r>
                <a:r>
                  <a:rPr lang="en-US" altLang="ja-JP" dirty="0"/>
                  <a:t>32</a:t>
                </a:r>
                <a:r>
                  <a:rPr lang="ja-JP" altLang="en-US" dirty="0"/>
                  <a:t>万以上</a:t>
                </a:r>
                <a:r>
                  <a:rPr lang="en-US" altLang="ja-JP" dirty="0"/>
                  <a:t>, </a:t>
                </a:r>
                <a:r>
                  <a:rPr lang="en-US" altLang="ja-JP" dirty="0" err="1"/>
                  <a:t>NeRF</a:t>
                </a:r>
                <a:r>
                  <a:rPr lang="en-US" altLang="ja-JP" dirty="0"/>
                  <a:t> </a:t>
                </a:r>
                <a:r>
                  <a:rPr lang="ja-JP" altLang="en-US" dirty="0"/>
                  <a:t>論文の結果画像は </a:t>
                </a:r>
                <a:r>
                  <a:rPr lang="en-US" altLang="ja-JP" dirty="0"/>
                  <a:t>2</a:t>
                </a:r>
                <a:r>
                  <a:rPr lang="ja-JP" altLang="en-US" dirty="0"/>
                  <a:t>億使用</a:t>
                </a:r>
                <a:endParaRPr lang="en-US" altLang="ja-JP" dirty="0"/>
              </a:p>
              <a:p>
                <a:pPr lvl="1"/>
                <a:r>
                  <a:rPr kumimoji="1" lang="en-US" altLang="ja-JP" dirty="0"/>
                  <a:t>30 fps </a:t>
                </a:r>
                <a:r>
                  <a:rPr kumimoji="1" lang="ja-JP" altLang="en-US" dirty="0"/>
                  <a:t>を達成するには </a:t>
                </a:r>
                <a:r>
                  <a:rPr kumimoji="1" lang="en-US" altLang="ja-JP" dirty="0"/>
                  <a:t>40</a:t>
                </a:r>
                <a:r>
                  <a:rPr kumimoji="1" lang="ja-JP" altLang="en-US" dirty="0"/>
                  <a:t>億</a:t>
                </a:r>
                <a:r>
                  <a:rPr lang="ja-JP" altLang="en-US" dirty="0"/>
                  <a:t>点</a:t>
                </a:r>
                <a:r>
                  <a:rPr lang="en-US" altLang="ja-JP" dirty="0"/>
                  <a:t>/</a:t>
                </a:r>
                <a:r>
                  <a:rPr lang="ja-JP" altLang="en-US" dirty="0"/>
                  <a:t>秒 処理が必要</a:t>
                </a:r>
                <a:endParaRPr kumimoji="1" lang="en-US" altLang="ja-JP" dirty="0"/>
              </a:p>
              <a:p>
                <a:pPr lvl="1"/>
                <a:r>
                  <a:rPr kumimoji="1" lang="en-US" altLang="ja-JP" dirty="0"/>
                  <a:t>GeForce RTX 4080</a:t>
                </a:r>
                <a:r>
                  <a:rPr lang="ja-JP" altLang="en-US" dirty="0"/>
                  <a:t> でさえ </a:t>
                </a:r>
                <a:r>
                  <a:rPr lang="en-US" altLang="ja-JP" dirty="0"/>
                  <a:t>1 </a:t>
                </a:r>
                <a:r>
                  <a:rPr lang="ja-JP" altLang="en-US" dirty="0"/>
                  <a:t>コアにつき </a:t>
                </a:r>
                <a:r>
                  <a:rPr lang="en-US" altLang="ja-JP" dirty="0"/>
                  <a:t>41</a:t>
                </a:r>
                <a:r>
                  <a:rPr lang="ja-JP" altLang="en-US" dirty="0"/>
                  <a:t>万点</a:t>
                </a:r>
                <a:r>
                  <a:rPr lang="en-US" altLang="ja-JP" dirty="0"/>
                  <a:t>/</a:t>
                </a:r>
                <a:r>
                  <a:rPr lang="ja-JP" altLang="en-US" dirty="0"/>
                  <a:t>秒 処理が必要</a:t>
                </a:r>
                <a:endParaRPr kumimoji="1" lang="en-US" altLang="ja-JP" dirty="0"/>
              </a:p>
              <a:p>
                <a:r>
                  <a:rPr lang="ja-JP" altLang="en-US" dirty="0"/>
                  <a:t>精度 </a:t>
                </a:r>
                <a:r>
                  <a:rPr lang="en-US" altLang="ja-JP" dirty="0"/>
                  <a:t>(</a:t>
                </a:r>
                <a:r>
                  <a:rPr kumimoji="1" lang="ja-JP" altLang="en-US" b="0" dirty="0">
                    <a:latin typeface="Cambria Math" panose="02040503050406030204" pitchFamily="18" charset="0"/>
                  </a:rPr>
                  <a:t>実験結果にぼやけ</a:t>
                </a:r>
                <a:r>
                  <a:rPr lang="en-US" altLang="ja-JP" dirty="0">
                    <a:latin typeface="Cambria Math" panose="02040503050406030204" pitchFamily="18" charset="0"/>
                  </a:rPr>
                  <a:t>)</a:t>
                </a:r>
                <a:endParaRPr lang="en-US" altLang="ja-JP" dirty="0"/>
              </a:p>
              <a:p>
                <a:pPr lvl="1"/>
                <a14:m>
                  <m:oMath xmlns:m="http://schemas.openxmlformats.org/officeDocument/2006/math">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𝑥</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𝑦</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𝑧</m:t>
                        </m:r>
                      </m:e>
                    </m:d>
                    <m:r>
                      <a:rPr lang="en-US" altLang="ja-JP" i="1">
                        <a:latin typeface="Cambria Math" panose="02040503050406030204" pitchFamily="18" charset="0"/>
                      </a:rPr>
                      <m:t>→(</m:t>
                    </m:r>
                    <m:r>
                      <a:rPr lang="en-US" altLang="ja-JP" i="1">
                        <a:latin typeface="Cambria Math" panose="02040503050406030204" pitchFamily="18" charset="0"/>
                      </a:rPr>
                      <m:t>𝑡</m:t>
                    </m:r>
                    <m:r>
                      <a:rPr lang="en-US" altLang="ja-JP" i="1">
                        <a:latin typeface="Cambria Math" panose="02040503050406030204" pitchFamily="18" charset="0"/>
                      </a:rPr>
                      <m:t>,</m:t>
                    </m:r>
                    <m:r>
                      <a:rPr lang="en-US" altLang="ja-JP" i="1">
                        <a:latin typeface="Cambria Math" panose="02040503050406030204" pitchFamily="18" charset="0"/>
                      </a:rPr>
                      <m:t>𝑟</m:t>
                    </m:r>
                    <m:r>
                      <a:rPr lang="en-US" altLang="ja-JP" i="1">
                        <a:latin typeface="Cambria Math" panose="02040503050406030204" pitchFamily="18" charset="0"/>
                      </a:rPr>
                      <m:t>,</m:t>
                    </m:r>
                    <m:r>
                      <a:rPr lang="en-US" altLang="ja-JP" i="1">
                        <a:latin typeface="Cambria Math" panose="02040503050406030204" pitchFamily="18" charset="0"/>
                      </a:rPr>
                      <m:t>𝜃</m:t>
                    </m:r>
                    <m:r>
                      <a:rPr lang="en-US" altLang="ja-JP" i="1">
                        <a:latin typeface="Cambria Math" panose="02040503050406030204" pitchFamily="18" charset="0"/>
                      </a:rPr>
                      <m:t>)→</m:t>
                    </m:r>
                    <m:d>
                      <m:dPr>
                        <m:ctrlPr>
                          <a:rPr lang="en-US" altLang="ja-JP" i="1">
                            <a:latin typeface="Cambria Math" panose="02040503050406030204" pitchFamily="18" charset="0"/>
                          </a:rPr>
                        </m:ctrlPr>
                      </m:dPr>
                      <m:e>
                        <m:r>
                          <a:rPr lang="en-US" altLang="ja-JP" i="1">
                            <a:latin typeface="Cambria Math" panose="02040503050406030204" pitchFamily="18" charset="0"/>
                          </a:rPr>
                          <m:t>𝑥</m:t>
                        </m:r>
                        <m:r>
                          <a:rPr lang="en-US" altLang="ja-JP" i="1">
                            <a:latin typeface="Cambria Math" panose="02040503050406030204" pitchFamily="18" charset="0"/>
                          </a:rPr>
                          <m:t>,</m:t>
                        </m:r>
                        <m:r>
                          <a:rPr lang="en-US" altLang="ja-JP" i="1">
                            <a:latin typeface="Cambria Math" panose="02040503050406030204" pitchFamily="18" charset="0"/>
                          </a:rPr>
                          <m:t>𝑦</m:t>
                        </m:r>
                        <m:r>
                          <a:rPr lang="en-US" altLang="ja-JP" i="1">
                            <a:latin typeface="Cambria Math" panose="02040503050406030204" pitchFamily="18" charset="0"/>
                          </a:rPr>
                          <m:t>,</m:t>
                        </m:r>
                        <m:r>
                          <a:rPr lang="en-US" altLang="ja-JP" i="1">
                            <a:latin typeface="Cambria Math" panose="02040503050406030204" pitchFamily="18" charset="0"/>
                          </a:rPr>
                          <m:t>𝑧</m:t>
                        </m:r>
                      </m:e>
                    </m:d>
                  </m:oMath>
                </a14:m>
                <a:r>
                  <a:rPr kumimoji="1" lang="en-US" altLang="ja-JP" dirty="0"/>
                  <a:t> </a:t>
                </a:r>
                <a:r>
                  <a:rPr kumimoji="1" lang="ja-JP" altLang="en-US" dirty="0"/>
                  <a:t>で</a:t>
                </a:r>
                <a:r>
                  <a:rPr lang="ja-JP" altLang="en-US" dirty="0"/>
                  <a:t>平均</a:t>
                </a:r>
                <a:r>
                  <a:rPr kumimoji="1" lang="ja-JP" altLang="en-US" dirty="0"/>
                  <a:t> </a:t>
                </a:r>
                <a:r>
                  <a:rPr lang="en-US" altLang="ja-JP" dirty="0"/>
                  <a:t>0.061 </a:t>
                </a:r>
                <a:r>
                  <a:rPr lang="ja-JP" altLang="en-US" dirty="0"/>
                  <a:t>の誤差が発生した</a:t>
                </a:r>
                <a:endParaRPr kumimoji="1" lang="en-US" altLang="ja-JP" dirty="0"/>
              </a:p>
              <a:p>
                <a:pPr lvl="1"/>
                <a:r>
                  <a:rPr kumimoji="1" lang="ja-JP" altLang="en-US" dirty="0"/>
                  <a:t>誤差は </a:t>
                </a:r>
                <a14:m>
                  <m:oMath xmlns:m="http://schemas.openxmlformats.org/officeDocument/2006/math">
                    <m:sSup>
                      <m:sSupPr>
                        <m:ctrlPr>
                          <a:rPr kumimoji="1" lang="en-US" altLang="ja-JP" b="0" i="1" smtClean="0">
                            <a:latin typeface="Cambria Math" panose="02040503050406030204" pitchFamily="18" charset="0"/>
                          </a:rPr>
                        </m:ctrlPr>
                      </m:sSupPr>
                      <m:e>
                        <m:r>
                          <a:rPr kumimoji="1" lang="en-US" altLang="ja-JP" b="0" i="1" smtClean="0">
                            <a:latin typeface="Cambria Math" panose="02040503050406030204" pitchFamily="18" charset="0"/>
                          </a:rPr>
                          <m:t>2</m:t>
                        </m:r>
                      </m:e>
                      <m:sup>
                        <m:r>
                          <a:rPr kumimoji="1" lang="en-US" altLang="ja-JP" b="0" i="1" smtClean="0">
                            <a:latin typeface="Cambria Math" panose="02040503050406030204" pitchFamily="18" charset="0"/>
                          </a:rPr>
                          <m:t>−12</m:t>
                        </m:r>
                      </m:sup>
                    </m:sSup>
                  </m:oMath>
                </a14:m>
                <a:r>
                  <a:rPr kumimoji="1" lang="ja-JP" altLang="en-US" dirty="0"/>
                  <a:t> 以内に収めたい</a:t>
                </a:r>
                <a:r>
                  <a:rPr kumimoji="1" lang="en-US" altLang="ja-JP" dirty="0"/>
                  <a:t>(10m </a:t>
                </a:r>
                <a:r>
                  <a:rPr kumimoji="1" lang="ja-JP" altLang="en-US" dirty="0"/>
                  <a:t>を </a:t>
                </a:r>
                <a:r>
                  <a:rPr kumimoji="1" lang="en-US" altLang="ja-JP" dirty="0"/>
                  <a:t>1 </a:t>
                </a:r>
                <a:r>
                  <a:rPr kumimoji="1" lang="ja-JP" altLang="en-US" dirty="0"/>
                  <a:t>としたとき誤差 </a:t>
                </a:r>
                <a:r>
                  <a:rPr kumimoji="1" lang="en-US" altLang="ja-JP" dirty="0"/>
                  <a:t>5 cm </a:t>
                </a:r>
                <a:r>
                  <a:rPr lang="ja-JP" altLang="en-US" dirty="0"/>
                  <a:t>以内</a:t>
                </a:r>
                <a:r>
                  <a:rPr kumimoji="1" lang="en-US" altLang="ja-JP" dirty="0"/>
                  <a:t>)</a:t>
                </a:r>
                <a:endParaRPr kumimoji="1" lang="ja-JP" altLang="en-US" dirty="0"/>
              </a:p>
            </p:txBody>
          </p:sp>
        </mc:Choice>
        <mc:Fallback xmlns="">
          <p:sp>
            <p:nvSpPr>
              <p:cNvPr id="3" name="コンテンツ プレースホルダー 2">
                <a:extLst>
                  <a:ext uri="{FF2B5EF4-FFF2-40B4-BE49-F238E27FC236}">
                    <a16:creationId xmlns:a16="http://schemas.microsoft.com/office/drawing/2014/main" id="{BD2A6F03-B3DD-BED1-FC48-E9AB5D48D24E}"/>
                  </a:ext>
                </a:extLst>
              </p:cNvPr>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ja-JP" altLang="en-US">
                    <a:noFill/>
                  </a:rPr>
                  <a:t> </a:t>
                </a:r>
              </a:p>
            </p:txBody>
          </p:sp>
        </mc:Fallback>
      </mc:AlternateContent>
      <p:sp>
        <p:nvSpPr>
          <p:cNvPr id="5" name="日付プレースホルダー 4">
            <a:extLst>
              <a:ext uri="{FF2B5EF4-FFF2-40B4-BE49-F238E27FC236}">
                <a16:creationId xmlns:a16="http://schemas.microsoft.com/office/drawing/2014/main" id="{23C91301-871A-CDB4-69C4-E0363CCD1147}"/>
              </a:ext>
            </a:extLst>
          </p:cNvPr>
          <p:cNvSpPr>
            <a:spLocks noGrp="1"/>
          </p:cNvSpPr>
          <p:nvPr>
            <p:ph type="dt" sz="half" idx="10"/>
          </p:nvPr>
        </p:nvSpPr>
        <p:spPr/>
        <p:txBody>
          <a:bodyPr/>
          <a:lstStyle/>
          <a:p>
            <a:r>
              <a:rPr kumimoji="1" lang="en-US" altLang="ja-JP"/>
              <a:t>2024/1/31</a:t>
            </a:r>
            <a:endParaRPr kumimoji="1" lang="ja-JP" altLang="en-US"/>
          </a:p>
        </p:txBody>
      </p:sp>
      <p:sp>
        <p:nvSpPr>
          <p:cNvPr id="7" name="スライド番号プレースホルダー 6">
            <a:extLst>
              <a:ext uri="{FF2B5EF4-FFF2-40B4-BE49-F238E27FC236}">
                <a16:creationId xmlns:a16="http://schemas.microsoft.com/office/drawing/2014/main" id="{A72B746A-5EFF-6DEB-C711-D5215EDED1D3}"/>
              </a:ext>
            </a:extLst>
          </p:cNvPr>
          <p:cNvSpPr>
            <a:spLocks noGrp="1"/>
          </p:cNvSpPr>
          <p:nvPr>
            <p:ph type="sldNum" sz="quarter" idx="12"/>
          </p:nvPr>
        </p:nvSpPr>
        <p:spPr/>
        <p:txBody>
          <a:bodyPr/>
          <a:lstStyle/>
          <a:p>
            <a:fld id="{1A33C891-B2ED-40BC-9E9F-45F2CE42BAA2}" type="slidenum">
              <a:rPr lang="ja-JP" altLang="en-US" smtClean="0"/>
              <a:pPr/>
              <a:t>30</a:t>
            </a:fld>
            <a:r>
              <a:rPr lang="en-US" altLang="ja-JP"/>
              <a:t>/17</a:t>
            </a:r>
            <a:endParaRPr kumimoji="1" lang="ja-JP" altLang="en-US" dirty="0"/>
          </a:p>
        </p:txBody>
      </p:sp>
      <p:sp>
        <p:nvSpPr>
          <p:cNvPr id="8" name="フッター プレースホルダー 7">
            <a:extLst>
              <a:ext uri="{FF2B5EF4-FFF2-40B4-BE49-F238E27FC236}">
                <a16:creationId xmlns:a16="http://schemas.microsoft.com/office/drawing/2014/main" id="{A0B48432-A8AF-BE2C-980D-4807E4F475ED}"/>
              </a:ext>
            </a:extLst>
          </p:cNvPr>
          <p:cNvSpPr>
            <a:spLocks noGrp="1"/>
          </p:cNvSpPr>
          <p:nvPr>
            <p:ph type="ftr" sz="quarter" idx="11"/>
          </p:nvPr>
        </p:nvSpPr>
        <p:spPr/>
        <p:txBody>
          <a:bodyPr/>
          <a:lstStyle/>
          <a:p>
            <a:r>
              <a:rPr kumimoji="1" lang="ja-JP" altLang="en-US"/>
              <a:t>曲線近傍を移動する視点から見えるステレオ自由視点画像の高速生成</a:t>
            </a:r>
          </a:p>
        </p:txBody>
      </p:sp>
    </p:spTree>
    <p:extLst>
      <p:ext uri="{BB962C8B-B14F-4D97-AF65-F5344CB8AC3E}">
        <p14:creationId xmlns:p14="http://schemas.microsoft.com/office/powerpoint/2010/main" val="23996669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25D6C4-FA7C-B0AB-6140-80FB4C30BF39}"/>
              </a:ext>
            </a:extLst>
          </p:cNvPr>
          <p:cNvSpPr>
            <a:spLocks noGrp="1"/>
          </p:cNvSpPr>
          <p:nvPr>
            <p:ph type="title"/>
          </p:nvPr>
        </p:nvSpPr>
        <p:spPr/>
        <p:txBody>
          <a:bodyPr/>
          <a:lstStyle/>
          <a:p>
            <a:r>
              <a:rPr kumimoji="1" lang="ja-JP" altLang="en-US" dirty="0"/>
              <a:t>画像類似度の客観評価尺度</a:t>
            </a:r>
          </a:p>
        </p:txBody>
      </p:sp>
      <p:sp>
        <p:nvSpPr>
          <p:cNvPr id="3" name="コンテンツ プレースホルダー 2">
            <a:extLst>
              <a:ext uri="{FF2B5EF4-FFF2-40B4-BE49-F238E27FC236}">
                <a16:creationId xmlns:a16="http://schemas.microsoft.com/office/drawing/2014/main" id="{613B83EA-0417-A10C-7FDA-CD66EBBD8DB7}"/>
              </a:ext>
            </a:extLst>
          </p:cNvPr>
          <p:cNvSpPr>
            <a:spLocks noGrp="1"/>
          </p:cNvSpPr>
          <p:nvPr>
            <p:ph idx="1"/>
          </p:nvPr>
        </p:nvSpPr>
        <p:spPr/>
        <p:txBody>
          <a:bodyPr/>
          <a:lstStyle/>
          <a:p>
            <a:r>
              <a:rPr kumimoji="1" lang="en-US" altLang="ja-JP" u="sng" dirty="0"/>
              <a:t>2</a:t>
            </a:r>
            <a:r>
              <a:rPr kumimoji="1" lang="ja-JP" altLang="en-US" u="sng" dirty="0"/>
              <a:t>つの画像がどれほど似ているかを測る尺度</a:t>
            </a:r>
            <a:endParaRPr kumimoji="1" lang="en-US" altLang="ja-JP" u="sng" dirty="0"/>
          </a:p>
          <a:p>
            <a:r>
              <a:rPr lang="ja-JP" altLang="en-US" dirty="0"/>
              <a:t>結果画像の品質を正解画像と比較して測れる</a:t>
            </a:r>
            <a:endParaRPr kumimoji="1" lang="en-US" altLang="ja-JP" dirty="0"/>
          </a:p>
          <a:p>
            <a:r>
              <a:rPr kumimoji="1" lang="en-US" altLang="ja-JP" dirty="0"/>
              <a:t>PSNR(Peak Signal to Noise Ratio)</a:t>
            </a:r>
          </a:p>
          <a:p>
            <a:pPr lvl="1"/>
            <a:r>
              <a:rPr kumimoji="1" lang="ja-JP" altLang="en-US" dirty="0"/>
              <a:t>元の画像からの劣化程度を測る客観評価尺度</a:t>
            </a:r>
            <a:endParaRPr kumimoji="1" lang="en-US" altLang="ja-JP" dirty="0"/>
          </a:p>
          <a:p>
            <a:r>
              <a:rPr lang="en-US" altLang="ja-JP" dirty="0"/>
              <a:t>SSIM(Structural </a:t>
            </a:r>
            <a:r>
              <a:rPr lang="en-US" altLang="ja-JP" dirty="0" err="1"/>
              <a:t>SIMilarity</a:t>
            </a:r>
            <a:r>
              <a:rPr lang="en-US" altLang="ja-JP" dirty="0"/>
              <a:t>)</a:t>
            </a:r>
          </a:p>
          <a:p>
            <a:pPr lvl="1"/>
            <a:r>
              <a:rPr kumimoji="1" lang="ja-JP" altLang="en-US" dirty="0"/>
              <a:t>劣化程度だけでなく</a:t>
            </a:r>
            <a:r>
              <a:rPr kumimoji="1" lang="ja-JP" altLang="en-US"/>
              <a:t>画像構造なども</a:t>
            </a:r>
            <a:r>
              <a:rPr kumimoji="1" lang="ja-JP" altLang="en-US" dirty="0"/>
              <a:t>加味した客観評価尺度</a:t>
            </a:r>
            <a:endParaRPr kumimoji="1" lang="en-US" altLang="ja-JP" dirty="0"/>
          </a:p>
          <a:p>
            <a:r>
              <a:rPr kumimoji="1" lang="en-US" altLang="ja-JP" dirty="0"/>
              <a:t>LPIPS(Learned Perceptual Image Patch Similarity)</a:t>
            </a:r>
          </a:p>
          <a:p>
            <a:pPr lvl="1"/>
            <a:r>
              <a:rPr kumimoji="1" lang="ja-JP" altLang="en-US" dirty="0"/>
              <a:t>前者</a:t>
            </a:r>
            <a:r>
              <a:rPr kumimoji="1" lang="en-US" altLang="ja-JP" dirty="0"/>
              <a:t>2</a:t>
            </a:r>
            <a:r>
              <a:rPr kumimoji="1" lang="ja-JP" altLang="en-US" dirty="0"/>
              <a:t>つが測れない潜在情報も学習済み</a:t>
            </a:r>
            <a:r>
              <a:rPr kumimoji="1" lang="en-US" altLang="ja-JP" dirty="0"/>
              <a:t>AI</a:t>
            </a:r>
            <a:r>
              <a:rPr kumimoji="1" lang="ja-JP" altLang="en-US" dirty="0"/>
              <a:t>で評価する客観評価尺度</a:t>
            </a:r>
          </a:p>
        </p:txBody>
      </p:sp>
      <p:sp>
        <p:nvSpPr>
          <p:cNvPr id="6" name="テキスト ボックス 5">
            <a:extLst>
              <a:ext uri="{FF2B5EF4-FFF2-40B4-BE49-F238E27FC236}">
                <a16:creationId xmlns:a16="http://schemas.microsoft.com/office/drawing/2014/main" id="{99E4639F-D197-1B11-331D-047C00D9ED4B}"/>
              </a:ext>
            </a:extLst>
          </p:cNvPr>
          <p:cNvSpPr txBox="1"/>
          <p:nvPr/>
        </p:nvSpPr>
        <p:spPr>
          <a:xfrm>
            <a:off x="838200" y="5807631"/>
            <a:ext cx="10375270" cy="369332"/>
          </a:xfrm>
          <a:prstGeom prst="rect">
            <a:avLst/>
          </a:prstGeom>
          <a:noFill/>
        </p:spPr>
        <p:txBody>
          <a:bodyPr wrap="square" rtlCol="0">
            <a:spAutoFit/>
          </a:bodyPr>
          <a:lstStyle/>
          <a:p>
            <a:r>
              <a:rPr kumimoji="1" lang="ja-JP" altLang="en-US" dirty="0"/>
              <a:t>参考</a:t>
            </a:r>
            <a:r>
              <a:rPr kumimoji="1" lang="en-US" altLang="ja-JP" dirty="0"/>
              <a:t>: </a:t>
            </a:r>
            <a:r>
              <a:rPr kumimoji="1" lang="ja-JP" altLang="en-US" dirty="0"/>
              <a:t>電子情報通信学会 「知識の森」</a:t>
            </a:r>
            <a:r>
              <a:rPr kumimoji="1" lang="en-US" altLang="ja-JP" dirty="0">
                <a:hlinkClick r:id="rId2"/>
              </a:rPr>
              <a:t>https://www.ieice-hbkb.org/files/02/02gun_05hen_09.pdf</a:t>
            </a:r>
            <a:r>
              <a:rPr kumimoji="1" lang="en-US" altLang="ja-JP" dirty="0"/>
              <a:t> </a:t>
            </a:r>
            <a:endParaRPr kumimoji="1" lang="ja-JP" altLang="en-US" dirty="0"/>
          </a:p>
        </p:txBody>
      </p:sp>
      <p:sp>
        <p:nvSpPr>
          <p:cNvPr id="5" name="日付プレースホルダー 4">
            <a:extLst>
              <a:ext uri="{FF2B5EF4-FFF2-40B4-BE49-F238E27FC236}">
                <a16:creationId xmlns:a16="http://schemas.microsoft.com/office/drawing/2014/main" id="{A77E9B96-E337-FD89-FFBD-38E92A9E9036}"/>
              </a:ext>
            </a:extLst>
          </p:cNvPr>
          <p:cNvSpPr>
            <a:spLocks noGrp="1"/>
          </p:cNvSpPr>
          <p:nvPr>
            <p:ph type="dt" sz="half" idx="10"/>
          </p:nvPr>
        </p:nvSpPr>
        <p:spPr/>
        <p:txBody>
          <a:bodyPr/>
          <a:lstStyle/>
          <a:p>
            <a:r>
              <a:rPr kumimoji="1" lang="en-US" altLang="ja-JP"/>
              <a:t>2024/1/31</a:t>
            </a:r>
            <a:endParaRPr kumimoji="1" lang="ja-JP" altLang="en-US"/>
          </a:p>
        </p:txBody>
      </p:sp>
      <p:sp>
        <p:nvSpPr>
          <p:cNvPr id="8" name="スライド番号プレースホルダー 7">
            <a:extLst>
              <a:ext uri="{FF2B5EF4-FFF2-40B4-BE49-F238E27FC236}">
                <a16:creationId xmlns:a16="http://schemas.microsoft.com/office/drawing/2014/main" id="{747433F5-C25E-DAB6-D522-92E0D7E93017}"/>
              </a:ext>
            </a:extLst>
          </p:cNvPr>
          <p:cNvSpPr>
            <a:spLocks noGrp="1"/>
          </p:cNvSpPr>
          <p:nvPr>
            <p:ph type="sldNum" sz="quarter" idx="12"/>
          </p:nvPr>
        </p:nvSpPr>
        <p:spPr/>
        <p:txBody>
          <a:bodyPr/>
          <a:lstStyle/>
          <a:p>
            <a:fld id="{1A33C891-B2ED-40BC-9E9F-45F2CE42BAA2}" type="slidenum">
              <a:rPr lang="ja-JP" altLang="en-US" smtClean="0"/>
              <a:pPr/>
              <a:t>31</a:t>
            </a:fld>
            <a:r>
              <a:rPr lang="en-US" altLang="ja-JP"/>
              <a:t>/17</a:t>
            </a:r>
            <a:endParaRPr kumimoji="1" lang="ja-JP" altLang="en-US" dirty="0"/>
          </a:p>
        </p:txBody>
      </p:sp>
      <p:sp>
        <p:nvSpPr>
          <p:cNvPr id="9" name="フッター プレースホルダー 8">
            <a:extLst>
              <a:ext uri="{FF2B5EF4-FFF2-40B4-BE49-F238E27FC236}">
                <a16:creationId xmlns:a16="http://schemas.microsoft.com/office/drawing/2014/main" id="{1D21A16A-3881-75A8-D038-FD63109409A7}"/>
              </a:ext>
            </a:extLst>
          </p:cNvPr>
          <p:cNvSpPr>
            <a:spLocks noGrp="1"/>
          </p:cNvSpPr>
          <p:nvPr>
            <p:ph type="ftr" sz="quarter" idx="11"/>
          </p:nvPr>
        </p:nvSpPr>
        <p:spPr/>
        <p:txBody>
          <a:bodyPr/>
          <a:lstStyle/>
          <a:p>
            <a:r>
              <a:rPr kumimoji="1" lang="ja-JP" altLang="en-US"/>
              <a:t>曲線近傍を移動する視点から見えるステレオ自由視点画像の高速生成</a:t>
            </a:r>
          </a:p>
        </p:txBody>
      </p:sp>
    </p:spTree>
    <p:extLst>
      <p:ext uri="{BB962C8B-B14F-4D97-AF65-F5344CB8AC3E}">
        <p14:creationId xmlns:p14="http://schemas.microsoft.com/office/powerpoint/2010/main" val="24854844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F195CF-4905-4064-EBFD-0C24B811A167}"/>
              </a:ext>
            </a:extLst>
          </p:cNvPr>
          <p:cNvSpPr>
            <a:spLocks noGrp="1"/>
          </p:cNvSpPr>
          <p:nvPr>
            <p:ph type="title"/>
          </p:nvPr>
        </p:nvSpPr>
        <p:spPr/>
        <p:txBody>
          <a:bodyPr/>
          <a:lstStyle/>
          <a:p>
            <a:r>
              <a:rPr kumimoji="1" lang="ja-JP" altLang="en-US" dirty="0"/>
              <a:t>シーンデコンポジション</a:t>
            </a:r>
          </a:p>
        </p:txBody>
      </p:sp>
      <p:sp>
        <p:nvSpPr>
          <p:cNvPr id="40" name="コンテンツ プレースホルダー 2">
            <a:extLst>
              <a:ext uri="{FF2B5EF4-FFF2-40B4-BE49-F238E27FC236}">
                <a16:creationId xmlns:a16="http://schemas.microsoft.com/office/drawing/2014/main" id="{FE82741D-5FA6-F320-85F1-08439D3425C0}"/>
              </a:ext>
            </a:extLst>
          </p:cNvPr>
          <p:cNvSpPr>
            <a:spLocks noGrp="1"/>
          </p:cNvSpPr>
          <p:nvPr>
            <p:ph idx="1"/>
          </p:nvPr>
        </p:nvSpPr>
        <p:spPr>
          <a:xfrm>
            <a:off x="838200" y="1825625"/>
            <a:ext cx="10515600" cy="4351338"/>
          </a:xfrm>
        </p:spPr>
        <p:txBody>
          <a:bodyPr/>
          <a:lstStyle/>
          <a:p>
            <a:r>
              <a:rPr lang="ja-JP" altLang="en-US" dirty="0"/>
              <a:t>別々の </a:t>
            </a:r>
            <a:r>
              <a:rPr lang="en-US" altLang="ja-JP" dirty="0"/>
              <a:t>MLP </a:t>
            </a:r>
            <a:r>
              <a:rPr lang="ja-JP" altLang="en-US" dirty="0"/>
              <a:t>でシーンの各部を表現する</a:t>
            </a:r>
            <a:endParaRPr lang="en-US" altLang="ja-JP" dirty="0"/>
          </a:p>
          <a:p>
            <a:pPr lvl="1"/>
            <a:r>
              <a:rPr lang="en-US" altLang="ja-JP" dirty="0"/>
              <a:t>RAID </a:t>
            </a:r>
            <a:r>
              <a:rPr lang="ja-JP" altLang="en-US" dirty="0"/>
              <a:t>に似た仕組み</a:t>
            </a:r>
            <a:endParaRPr lang="en-US" altLang="ja-JP" dirty="0"/>
          </a:p>
          <a:p>
            <a:pPr lvl="1"/>
            <a:r>
              <a:rPr lang="ja-JP" altLang="en-US" dirty="0"/>
              <a:t>大容量データに比較的速くアクセスが可能となる</a:t>
            </a:r>
            <a:endParaRPr lang="en-US" altLang="ja-JP" dirty="0"/>
          </a:p>
          <a:p>
            <a:r>
              <a:rPr kumimoji="1" lang="ja-JP" altLang="en-US" dirty="0"/>
              <a:t>研究例</a:t>
            </a:r>
            <a:r>
              <a:rPr kumimoji="1" lang="en-US" altLang="ja-JP" dirty="0"/>
              <a:t>: Mega-</a:t>
            </a:r>
            <a:r>
              <a:rPr kumimoji="1" lang="en-US" altLang="ja-JP" dirty="0" err="1"/>
              <a:t>NeRF</a:t>
            </a:r>
            <a:r>
              <a:rPr kumimoji="1" lang="en-US" altLang="ja-JP" dirty="0"/>
              <a:t>, Block-</a:t>
            </a:r>
            <a:r>
              <a:rPr kumimoji="1" lang="en-US" altLang="ja-JP" dirty="0" err="1"/>
              <a:t>NeRF</a:t>
            </a:r>
            <a:r>
              <a:rPr kumimoji="1" lang="en-US" altLang="ja-JP" dirty="0"/>
              <a:t>, </a:t>
            </a:r>
            <a:r>
              <a:rPr lang="en-US" altLang="ja-JP" dirty="0"/>
              <a:t>Switch-</a:t>
            </a:r>
            <a:r>
              <a:rPr lang="en-US" altLang="ja-JP" dirty="0" err="1"/>
              <a:t>NeRF</a:t>
            </a:r>
            <a:endParaRPr kumimoji="1" lang="en-US" altLang="ja-JP" dirty="0"/>
          </a:p>
          <a:p>
            <a:r>
              <a:rPr kumimoji="1" lang="ja-JP" altLang="en-US" dirty="0"/>
              <a:t>本究では曲線上の範囲</a:t>
            </a:r>
            <a:r>
              <a:rPr kumimoji="1" lang="en-US" altLang="ja-JP" dirty="0"/>
              <a:t>(</a:t>
            </a:r>
            <a:r>
              <a:rPr kumimoji="1" lang="ja-JP" altLang="en-US" dirty="0"/>
              <a:t>セグメントと呼ぶ</a:t>
            </a:r>
            <a:r>
              <a:rPr kumimoji="1" lang="en-US" altLang="ja-JP" dirty="0"/>
              <a:t>)</a:t>
            </a:r>
            <a:r>
              <a:rPr kumimoji="1" lang="ja-JP" altLang="en-US" dirty="0"/>
              <a:t>で分割する</a:t>
            </a:r>
            <a:endParaRPr kumimoji="1" lang="en-US" altLang="ja-JP" dirty="0"/>
          </a:p>
          <a:p>
            <a:endParaRPr kumimoji="1" lang="ja-JP" altLang="en-US" dirty="0"/>
          </a:p>
        </p:txBody>
      </p:sp>
      <p:sp>
        <p:nvSpPr>
          <p:cNvPr id="3" name="日付プレースホルダー 2">
            <a:extLst>
              <a:ext uri="{FF2B5EF4-FFF2-40B4-BE49-F238E27FC236}">
                <a16:creationId xmlns:a16="http://schemas.microsoft.com/office/drawing/2014/main" id="{154AB695-A98E-D591-31EA-48298241C1CB}"/>
              </a:ext>
            </a:extLst>
          </p:cNvPr>
          <p:cNvSpPr>
            <a:spLocks noGrp="1"/>
          </p:cNvSpPr>
          <p:nvPr>
            <p:ph type="dt" sz="half" idx="10"/>
          </p:nvPr>
        </p:nvSpPr>
        <p:spPr/>
        <p:txBody>
          <a:bodyPr/>
          <a:lstStyle/>
          <a:p>
            <a:r>
              <a:rPr kumimoji="1" lang="en-US" altLang="ja-JP"/>
              <a:t>2024/1/31</a:t>
            </a:r>
            <a:endParaRPr kumimoji="1" lang="ja-JP" altLang="en-US"/>
          </a:p>
        </p:txBody>
      </p:sp>
      <p:sp>
        <p:nvSpPr>
          <p:cNvPr id="6" name="スライド番号プレースホルダー 5">
            <a:extLst>
              <a:ext uri="{FF2B5EF4-FFF2-40B4-BE49-F238E27FC236}">
                <a16:creationId xmlns:a16="http://schemas.microsoft.com/office/drawing/2014/main" id="{A9A8E46A-1DBE-E30F-0BEC-69CDBDE40CC0}"/>
              </a:ext>
            </a:extLst>
          </p:cNvPr>
          <p:cNvSpPr>
            <a:spLocks noGrp="1"/>
          </p:cNvSpPr>
          <p:nvPr>
            <p:ph type="sldNum" sz="quarter" idx="12"/>
          </p:nvPr>
        </p:nvSpPr>
        <p:spPr/>
        <p:txBody>
          <a:bodyPr/>
          <a:lstStyle/>
          <a:p>
            <a:fld id="{1A33C891-B2ED-40BC-9E9F-45F2CE42BAA2}" type="slidenum">
              <a:rPr lang="ja-JP" altLang="en-US" smtClean="0"/>
              <a:pPr/>
              <a:t>32</a:t>
            </a:fld>
            <a:r>
              <a:rPr lang="en-US" altLang="ja-JP"/>
              <a:t>/17</a:t>
            </a:r>
            <a:endParaRPr kumimoji="1" lang="ja-JP" altLang="en-US" dirty="0"/>
          </a:p>
        </p:txBody>
      </p:sp>
      <p:sp>
        <p:nvSpPr>
          <p:cNvPr id="7" name="フッター プレースホルダー 6">
            <a:extLst>
              <a:ext uri="{FF2B5EF4-FFF2-40B4-BE49-F238E27FC236}">
                <a16:creationId xmlns:a16="http://schemas.microsoft.com/office/drawing/2014/main" id="{855E6EEA-58AF-732F-4E4A-FCD94A62E334}"/>
              </a:ext>
            </a:extLst>
          </p:cNvPr>
          <p:cNvSpPr>
            <a:spLocks noGrp="1"/>
          </p:cNvSpPr>
          <p:nvPr>
            <p:ph type="ftr" sz="quarter" idx="11"/>
          </p:nvPr>
        </p:nvSpPr>
        <p:spPr/>
        <p:txBody>
          <a:bodyPr/>
          <a:lstStyle/>
          <a:p>
            <a:r>
              <a:rPr kumimoji="1" lang="ja-JP" altLang="en-US"/>
              <a:t>曲線近傍を移動する視点から見えるステレオ自由視点画像の高速生成</a:t>
            </a:r>
          </a:p>
        </p:txBody>
      </p:sp>
    </p:spTree>
    <p:extLst>
      <p:ext uri="{BB962C8B-B14F-4D97-AF65-F5344CB8AC3E}">
        <p14:creationId xmlns:p14="http://schemas.microsoft.com/office/powerpoint/2010/main" val="19660869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77434F-9502-CFAF-BF46-A325BA91BDA9}"/>
              </a:ext>
            </a:extLst>
          </p:cNvPr>
          <p:cNvSpPr>
            <a:spLocks noGrp="1"/>
          </p:cNvSpPr>
          <p:nvPr>
            <p:ph type="title"/>
          </p:nvPr>
        </p:nvSpPr>
        <p:spPr/>
        <p:txBody>
          <a:bodyPr/>
          <a:lstStyle/>
          <a:p>
            <a:r>
              <a:rPr lang="ja-JP" altLang="en-US" dirty="0"/>
              <a:t>なぜチューブ型か</a:t>
            </a:r>
            <a:r>
              <a:rPr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6236B5B7-C829-EDA4-0B32-A91106725A35}"/>
              </a:ext>
            </a:extLst>
          </p:cNvPr>
          <p:cNvSpPr>
            <a:spLocks noGrp="1"/>
          </p:cNvSpPr>
          <p:nvPr>
            <p:ph idx="1"/>
          </p:nvPr>
        </p:nvSpPr>
        <p:spPr/>
        <p:txBody>
          <a:bodyPr/>
          <a:lstStyle/>
          <a:p>
            <a:pPr marL="514350" indent="-514350">
              <a:buFont typeface="+mj-lt"/>
              <a:buAutoNum type="arabicPeriod"/>
            </a:pPr>
            <a:r>
              <a:rPr kumimoji="1" lang="ja-JP" altLang="en-US" dirty="0"/>
              <a:t>自動的かつ確定的にシーンデコンポジションできる</a:t>
            </a:r>
            <a:endParaRPr kumimoji="1" lang="en-US" altLang="ja-JP" dirty="0"/>
          </a:p>
          <a:p>
            <a:pPr lvl="1"/>
            <a:r>
              <a:rPr lang="en-US" altLang="ja-JP" dirty="0"/>
              <a:t>Block-</a:t>
            </a:r>
            <a:r>
              <a:rPr lang="en-US" altLang="ja-JP" dirty="0" err="1"/>
              <a:t>NeRF</a:t>
            </a:r>
            <a:r>
              <a:rPr lang="en-US" altLang="ja-JP" dirty="0"/>
              <a:t> </a:t>
            </a:r>
            <a:r>
              <a:rPr lang="ja-JP" altLang="en-US" dirty="0"/>
              <a:t>は交差点ごとにセグメントを配置</a:t>
            </a:r>
            <a:endParaRPr lang="en-US" altLang="ja-JP" dirty="0"/>
          </a:p>
          <a:p>
            <a:pPr lvl="1"/>
            <a:r>
              <a:rPr lang="en-US" altLang="ja-JP" dirty="0"/>
              <a:t>Switch-</a:t>
            </a:r>
            <a:r>
              <a:rPr lang="en-US" altLang="ja-JP" dirty="0" err="1"/>
              <a:t>NeRF</a:t>
            </a:r>
            <a:r>
              <a:rPr lang="en-US" altLang="ja-JP" dirty="0"/>
              <a:t> </a:t>
            </a:r>
            <a:r>
              <a:rPr lang="ja-JP" altLang="en-US" dirty="0"/>
              <a:t>はニューラルネットワークが自動配置</a:t>
            </a:r>
            <a:endParaRPr lang="en-US" altLang="ja-JP" dirty="0"/>
          </a:p>
          <a:p>
            <a:pPr marL="514350" indent="-514350">
              <a:buFont typeface="+mj-lt"/>
              <a:buAutoNum type="arabicPeriod"/>
            </a:pPr>
            <a:r>
              <a:rPr lang="ja-JP" altLang="en-US" dirty="0"/>
              <a:t>授業で習ったテクニックで可能</a:t>
            </a:r>
            <a:endParaRPr lang="en-US" altLang="ja-JP" dirty="0"/>
          </a:p>
          <a:p>
            <a:pPr lvl="1"/>
            <a:r>
              <a:rPr lang="en-US" altLang="ja-JP" dirty="0"/>
              <a:t>B </a:t>
            </a:r>
            <a:r>
              <a:rPr lang="ja-JP" altLang="en-US" dirty="0"/>
              <a:t>スプライン曲線</a:t>
            </a:r>
            <a:endParaRPr lang="en-US" altLang="ja-JP" dirty="0"/>
          </a:p>
          <a:p>
            <a:pPr lvl="1"/>
            <a:r>
              <a:rPr lang="ja-JP" altLang="en-US" dirty="0"/>
              <a:t>最小二乗法</a:t>
            </a:r>
            <a:endParaRPr lang="en-US" altLang="ja-JP" dirty="0"/>
          </a:p>
          <a:p>
            <a:pPr lvl="1"/>
            <a:r>
              <a:rPr lang="ja-JP" altLang="en-US" dirty="0"/>
              <a:t>主成分分析</a:t>
            </a:r>
            <a:endParaRPr lang="en-US" altLang="ja-JP" dirty="0"/>
          </a:p>
        </p:txBody>
      </p:sp>
      <p:sp>
        <p:nvSpPr>
          <p:cNvPr id="5" name="日付プレースホルダー 4">
            <a:extLst>
              <a:ext uri="{FF2B5EF4-FFF2-40B4-BE49-F238E27FC236}">
                <a16:creationId xmlns:a16="http://schemas.microsoft.com/office/drawing/2014/main" id="{CC95D49A-117A-E3BB-D38B-BA654C76072F}"/>
              </a:ext>
            </a:extLst>
          </p:cNvPr>
          <p:cNvSpPr>
            <a:spLocks noGrp="1"/>
          </p:cNvSpPr>
          <p:nvPr>
            <p:ph type="dt" sz="half" idx="10"/>
          </p:nvPr>
        </p:nvSpPr>
        <p:spPr/>
        <p:txBody>
          <a:bodyPr/>
          <a:lstStyle/>
          <a:p>
            <a:r>
              <a:rPr kumimoji="1" lang="en-US" altLang="ja-JP"/>
              <a:t>2024/1/31</a:t>
            </a:r>
            <a:endParaRPr kumimoji="1" lang="ja-JP" altLang="en-US"/>
          </a:p>
        </p:txBody>
      </p:sp>
      <p:sp>
        <p:nvSpPr>
          <p:cNvPr id="7" name="スライド番号プレースホルダー 6">
            <a:extLst>
              <a:ext uri="{FF2B5EF4-FFF2-40B4-BE49-F238E27FC236}">
                <a16:creationId xmlns:a16="http://schemas.microsoft.com/office/drawing/2014/main" id="{FB5E0F5B-DD05-3103-4B66-90ACA4426BEE}"/>
              </a:ext>
            </a:extLst>
          </p:cNvPr>
          <p:cNvSpPr>
            <a:spLocks noGrp="1"/>
          </p:cNvSpPr>
          <p:nvPr>
            <p:ph type="sldNum" sz="quarter" idx="12"/>
          </p:nvPr>
        </p:nvSpPr>
        <p:spPr/>
        <p:txBody>
          <a:bodyPr/>
          <a:lstStyle/>
          <a:p>
            <a:fld id="{1A33C891-B2ED-40BC-9E9F-45F2CE42BAA2}" type="slidenum">
              <a:rPr lang="ja-JP" altLang="en-US" smtClean="0"/>
              <a:pPr/>
              <a:t>33</a:t>
            </a:fld>
            <a:r>
              <a:rPr lang="en-US" altLang="ja-JP"/>
              <a:t>/17</a:t>
            </a:r>
            <a:endParaRPr kumimoji="1" lang="ja-JP" altLang="en-US" dirty="0"/>
          </a:p>
        </p:txBody>
      </p:sp>
      <p:sp>
        <p:nvSpPr>
          <p:cNvPr id="8" name="フッター プレースホルダー 7">
            <a:extLst>
              <a:ext uri="{FF2B5EF4-FFF2-40B4-BE49-F238E27FC236}">
                <a16:creationId xmlns:a16="http://schemas.microsoft.com/office/drawing/2014/main" id="{CDB1CD57-4823-66C2-1AE4-E9836315FD41}"/>
              </a:ext>
            </a:extLst>
          </p:cNvPr>
          <p:cNvSpPr>
            <a:spLocks noGrp="1"/>
          </p:cNvSpPr>
          <p:nvPr>
            <p:ph type="ftr" sz="quarter" idx="11"/>
          </p:nvPr>
        </p:nvSpPr>
        <p:spPr/>
        <p:txBody>
          <a:bodyPr/>
          <a:lstStyle/>
          <a:p>
            <a:r>
              <a:rPr kumimoji="1" lang="ja-JP" altLang="en-US"/>
              <a:t>曲線近傍を移動する視点から見えるステレオ自由視点画像の高速生成</a:t>
            </a:r>
          </a:p>
        </p:txBody>
      </p:sp>
    </p:spTree>
    <p:extLst>
      <p:ext uri="{BB962C8B-B14F-4D97-AF65-F5344CB8AC3E}">
        <p14:creationId xmlns:p14="http://schemas.microsoft.com/office/powerpoint/2010/main" val="13979705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905288-F399-E19D-C331-521EF77897D8}"/>
              </a:ext>
            </a:extLst>
          </p:cNvPr>
          <p:cNvSpPr>
            <a:spLocks noGrp="1"/>
          </p:cNvSpPr>
          <p:nvPr>
            <p:ph type="title"/>
          </p:nvPr>
        </p:nvSpPr>
        <p:spPr/>
        <p:txBody>
          <a:bodyPr/>
          <a:lstStyle/>
          <a:p>
            <a:r>
              <a:rPr lang="ja-JP" altLang="en-US" dirty="0"/>
              <a:t>セグメント基軸の決定方法</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BBB9935C-89A4-27E2-5F7B-54CFBF2F975A}"/>
                  </a:ext>
                </a:extLst>
              </p:cNvPr>
              <p:cNvSpPr>
                <a:spLocks noGrp="1"/>
              </p:cNvSpPr>
              <p:nvPr>
                <p:ph idx="1"/>
              </p:nvPr>
            </p:nvSpPr>
            <p:spPr/>
            <p:txBody>
              <a:bodyPr/>
              <a:lstStyle/>
              <a:p>
                <a:r>
                  <a:rPr kumimoji="1" lang="ja-JP" altLang="en-US" dirty="0"/>
                  <a:t>実視点原点</a:t>
                </a:r>
                <a14:m>
                  <m:oMath xmlns:m="http://schemas.openxmlformats.org/officeDocument/2006/math">
                    <m:sSub>
                      <m:sSubPr>
                        <m:ctrlPr>
                          <a:rPr lang="en-US" altLang="ja-JP" i="1">
                            <a:latin typeface="Cambria Math" panose="02040503050406030204" pitchFamily="18" charset="0"/>
                          </a:rPr>
                        </m:ctrlPr>
                      </m:sSubPr>
                      <m:e>
                        <m:r>
                          <a:rPr lang="en-US" altLang="ja-JP" b="1" i="1">
                            <a:latin typeface="Cambria Math" panose="02040503050406030204" pitchFamily="18" charset="0"/>
                          </a:rPr>
                          <m:t>𝑽</m:t>
                        </m:r>
                      </m:e>
                      <m:sub>
                        <m:r>
                          <a:rPr lang="en-US" altLang="ja-JP" b="0" i="1" smtClean="0">
                            <a:latin typeface="Cambria Math" panose="02040503050406030204" pitchFamily="18" charset="0"/>
                          </a:rPr>
                          <m:t>0</m:t>
                        </m:r>
                      </m:sub>
                    </m:sSub>
                    <m:r>
                      <a:rPr kumimoji="1" lang="en-US" altLang="ja-JP" b="0" i="0"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en-US" altLang="ja-JP" b="1" i="1" smtClean="0">
                            <a:latin typeface="Cambria Math" panose="02040503050406030204" pitchFamily="18" charset="0"/>
                          </a:rPr>
                          <m:t>𝑽</m:t>
                        </m:r>
                      </m:e>
                      <m:sub>
                        <m:r>
                          <a:rPr kumimoji="1" lang="en-US" altLang="ja-JP" b="0" i="1" smtClean="0">
                            <a:latin typeface="Cambria Math" panose="02040503050406030204" pitchFamily="18" charset="0"/>
                          </a:rPr>
                          <m:t>1</m:t>
                        </m:r>
                      </m:sub>
                    </m:sSub>
                    <m:r>
                      <a:rPr kumimoji="1"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b="1" i="1">
                            <a:latin typeface="Cambria Math" panose="02040503050406030204" pitchFamily="18" charset="0"/>
                          </a:rPr>
                          <m:t>𝑽</m:t>
                        </m:r>
                      </m:e>
                      <m:sub>
                        <m:r>
                          <a:rPr lang="en-US" altLang="ja-JP" b="0" i="1" smtClean="0">
                            <a:latin typeface="Cambria Math" panose="02040503050406030204" pitchFamily="18" charset="0"/>
                          </a:rPr>
                          <m:t>𝑚</m:t>
                        </m:r>
                        <m:r>
                          <a:rPr lang="en-US" altLang="ja-JP" b="0" i="1" smtClean="0">
                            <a:latin typeface="Cambria Math" panose="02040503050406030204" pitchFamily="18" charset="0"/>
                          </a:rPr>
                          <m:t>−1</m:t>
                        </m:r>
                      </m:sub>
                    </m:sSub>
                  </m:oMath>
                </a14:m>
                <a:r>
                  <a:rPr kumimoji="1" lang="ja-JP" altLang="en-US" dirty="0"/>
                  <a:t>の近くを通る </a:t>
                </a:r>
                <a14:m>
                  <m:oMath xmlns:m="http://schemas.openxmlformats.org/officeDocument/2006/math">
                    <m:r>
                      <a:rPr lang="en-US" altLang="ja-JP" b="1" i="1" smtClean="0">
                        <a:latin typeface="Cambria Math" panose="02040503050406030204" pitchFamily="18" charset="0"/>
                      </a:rPr>
                      <m:t>𝒇</m:t>
                    </m:r>
                    <m:r>
                      <a:rPr lang="en-US" altLang="ja-JP" b="0" i="1" smtClean="0">
                        <a:latin typeface="Cambria Math" panose="02040503050406030204" pitchFamily="18" charset="0"/>
                      </a:rPr>
                      <m:t>(</m:t>
                    </m:r>
                    <m:r>
                      <a:rPr lang="en-US" altLang="ja-JP" b="0" i="1" smtClean="0">
                        <a:latin typeface="Cambria Math" panose="02040503050406030204" pitchFamily="18" charset="0"/>
                      </a:rPr>
                      <m:t>𝑢</m:t>
                    </m:r>
                    <m:r>
                      <a:rPr lang="en-US" altLang="ja-JP" b="0" i="1" smtClean="0">
                        <a:latin typeface="Cambria Math" panose="02040503050406030204" pitchFamily="18" charset="0"/>
                      </a:rPr>
                      <m:t>)</m:t>
                    </m:r>
                  </m:oMath>
                </a14:m>
                <a:r>
                  <a:rPr kumimoji="1" lang="ja-JP" altLang="en-US" dirty="0"/>
                  <a:t> を</a:t>
                </a:r>
                <a:r>
                  <a:rPr kumimoji="1" lang="en-US" altLang="ja-JP" dirty="0"/>
                  <a:t>1</a:t>
                </a:r>
                <a:r>
                  <a:rPr kumimoji="1" lang="ja-JP" altLang="en-US" dirty="0"/>
                  <a:t>つ</a:t>
                </a:r>
                <a:r>
                  <a:rPr lang="ja-JP" altLang="en-US" dirty="0"/>
                  <a:t>決定する</a:t>
                </a:r>
                <a:endParaRPr lang="en-US" altLang="ja-JP" dirty="0"/>
              </a:p>
              <a:p>
                <a:pPr lvl="1"/>
                <a14:m>
                  <m:oMath xmlns:m="http://schemas.openxmlformats.org/officeDocument/2006/math">
                    <m:r>
                      <a:rPr lang="en-US" altLang="ja-JP" b="1" i="1" smtClean="0">
                        <a:latin typeface="Cambria Math" panose="02040503050406030204" pitchFamily="18" charset="0"/>
                      </a:rPr>
                      <m:t>𝒇</m:t>
                    </m:r>
                    <m:r>
                      <a:rPr lang="en-US" altLang="ja-JP" b="0" i="1" smtClean="0">
                        <a:latin typeface="Cambria Math" panose="02040503050406030204" pitchFamily="18" charset="0"/>
                      </a:rPr>
                      <m:t>(</m:t>
                    </m:r>
                    <m:r>
                      <a:rPr lang="en-US" altLang="ja-JP" b="0" i="1" smtClean="0">
                        <a:latin typeface="Cambria Math" panose="02040503050406030204" pitchFamily="18" charset="0"/>
                      </a:rPr>
                      <m:t>𝑢</m:t>
                    </m:r>
                    <m:r>
                      <a:rPr lang="en-US" altLang="ja-JP" b="0" i="1" smtClean="0">
                        <a:latin typeface="Cambria Math" panose="02040503050406030204" pitchFamily="18" charset="0"/>
                      </a:rPr>
                      <m:t>)</m:t>
                    </m:r>
                  </m:oMath>
                </a14:m>
                <a:r>
                  <a:rPr kumimoji="1" lang="ja-JP" altLang="en-US" dirty="0"/>
                  <a:t> は </a:t>
                </a:r>
                <a:r>
                  <a:rPr lang="en-US" altLang="ja-JP" dirty="0"/>
                  <a:t>a</a:t>
                </a:r>
                <a:r>
                  <a:rPr kumimoji="1" lang="en-US" altLang="ja-JP" dirty="0"/>
                  <a:t> </a:t>
                </a:r>
                <a:r>
                  <a:rPr kumimoji="1" lang="ja-JP" altLang="en-US" dirty="0"/>
                  <a:t>次 </a:t>
                </a:r>
                <a:r>
                  <a:rPr kumimoji="1" lang="en-US" altLang="ja-JP" dirty="0"/>
                  <a:t>B </a:t>
                </a:r>
                <a:r>
                  <a:rPr kumimoji="1" lang="ja-JP" altLang="en-US" dirty="0"/>
                  <a:t>スプライン曲線で </a:t>
                </a:r>
                <a14:m>
                  <m:oMath xmlns:m="http://schemas.openxmlformats.org/officeDocument/2006/math">
                    <m:r>
                      <a:rPr lang="en-US" altLang="ja-JP" b="0" i="0" smtClean="0">
                        <a:latin typeface="Cambria Math" panose="02040503050406030204" pitchFamily="18" charset="0"/>
                      </a:rPr>
                      <m:t>0≤</m:t>
                    </m:r>
                    <m:r>
                      <a:rPr lang="en-US" altLang="ja-JP" i="1">
                        <a:latin typeface="Cambria Math" panose="02040503050406030204" pitchFamily="18" charset="0"/>
                      </a:rPr>
                      <m:t>𝑢</m:t>
                    </m:r>
                    <m:r>
                      <a:rPr lang="en-US" altLang="ja-JP" b="0" i="1" smtClean="0">
                        <a:latin typeface="Cambria Math" panose="02040503050406030204" pitchFamily="18" charset="0"/>
                      </a:rPr>
                      <m:t>&lt;1</m:t>
                    </m:r>
                  </m:oMath>
                </a14:m>
                <a:endParaRPr kumimoji="1" lang="en-US" altLang="ja-JP" dirty="0"/>
              </a:p>
              <a:p>
                <a:pPr lvl="1"/>
                <a:r>
                  <a:rPr lang="ja-JP" altLang="en-US" dirty="0"/>
                  <a:t>ノット列 </a:t>
                </a:r>
                <a14:m>
                  <m:oMath xmlns:m="http://schemas.openxmlformats.org/officeDocument/2006/math">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𝑘</m:t>
                        </m:r>
                      </m:e>
                      <m:sub>
                        <m:r>
                          <a:rPr lang="en-US" altLang="ja-JP" b="0" i="1" smtClean="0">
                            <a:latin typeface="Cambria Math" panose="02040503050406030204" pitchFamily="18" charset="0"/>
                          </a:rPr>
                          <m:t>0</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𝑘</m:t>
                        </m:r>
                      </m:e>
                      <m:sub>
                        <m:r>
                          <a:rPr lang="en-US" altLang="ja-JP" b="0" i="1" smtClean="0">
                            <a:latin typeface="Cambria Math" panose="02040503050406030204" pitchFamily="18" charset="0"/>
                          </a:rPr>
                          <m:t>1</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𝑘</m:t>
                        </m:r>
                      </m:e>
                      <m:sub>
                        <m:r>
                          <a:rPr lang="en-US" altLang="ja-JP" b="0" i="1" smtClean="0">
                            <a:latin typeface="Cambria Math" panose="02040503050406030204" pitchFamily="18" charset="0"/>
                          </a:rPr>
                          <m:t>𝑎</m:t>
                        </m:r>
                        <m:r>
                          <a:rPr lang="en-US" altLang="ja-JP" b="0" i="1" smtClean="0">
                            <a:latin typeface="Cambria Math" panose="02040503050406030204" pitchFamily="18" charset="0"/>
                          </a:rPr>
                          <m:t>+</m:t>
                        </m:r>
                        <m:r>
                          <a:rPr lang="en-US" altLang="ja-JP" b="0" i="1" smtClean="0">
                            <a:latin typeface="Cambria Math" panose="02040503050406030204" pitchFamily="18" charset="0"/>
                          </a:rPr>
                          <m:t>𝑁</m:t>
                        </m:r>
                      </m:sub>
                    </m:sSub>
                  </m:oMath>
                </a14:m>
                <a:r>
                  <a:rPr lang="en-US" altLang="ja-JP" dirty="0"/>
                  <a:t> (</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𝑘</m:t>
                        </m:r>
                      </m:e>
                      <m:sub>
                        <m:r>
                          <a:rPr lang="en-US" altLang="ja-JP" i="1">
                            <a:latin typeface="Cambria Math" panose="02040503050406030204" pitchFamily="18" charset="0"/>
                          </a:rPr>
                          <m:t>0</m:t>
                        </m:r>
                      </m:sub>
                    </m:sSub>
                    <m:r>
                      <a:rPr lang="en-US" altLang="ja-JP" b="0" i="0"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𝑘</m:t>
                        </m:r>
                      </m:e>
                      <m:sub>
                        <m:r>
                          <a:rPr lang="en-US" altLang="ja-JP" b="0" i="1" smtClean="0">
                            <a:latin typeface="Cambria Math" panose="02040503050406030204" pitchFamily="18" charset="0"/>
                          </a:rPr>
                          <m:t>𝑎</m:t>
                        </m:r>
                      </m:sub>
                    </m:sSub>
                    <m:r>
                      <a:rPr lang="en-US" altLang="ja-JP" b="0" i="1" smtClean="0">
                        <a:latin typeface="Cambria Math" panose="02040503050406030204" pitchFamily="18" charset="0"/>
                      </a:rPr>
                      <m:t>=0,</m:t>
                    </m:r>
                    <m:sSub>
                      <m:sSubPr>
                        <m:ctrlPr>
                          <a:rPr lang="en-US" altLang="ja-JP" i="1">
                            <a:latin typeface="Cambria Math" panose="02040503050406030204" pitchFamily="18" charset="0"/>
                          </a:rPr>
                        </m:ctrlPr>
                      </m:sSubPr>
                      <m:e>
                        <m:r>
                          <a:rPr lang="en-US" altLang="ja-JP" i="1">
                            <a:latin typeface="Cambria Math" panose="02040503050406030204" pitchFamily="18" charset="0"/>
                          </a:rPr>
                          <m:t>𝑘</m:t>
                        </m:r>
                      </m:e>
                      <m:sub>
                        <m:r>
                          <a:rPr lang="en-US" altLang="ja-JP" i="1">
                            <a:latin typeface="Cambria Math" panose="02040503050406030204" pitchFamily="18" charset="0"/>
                          </a:rPr>
                          <m:t>𝑖</m:t>
                        </m:r>
                      </m:sub>
                    </m:sSub>
                    <m:r>
                      <a:rPr lang="en-US" altLang="ja-JP" i="1">
                        <a:latin typeface="Cambria Math" panose="02040503050406030204" pitchFamily="18" charset="0"/>
                      </a:rPr>
                      <m:t>=</m:t>
                    </m:r>
                    <m:f>
                      <m:fPr>
                        <m:ctrlPr>
                          <a:rPr lang="en-US" altLang="ja-JP" i="1">
                            <a:latin typeface="Cambria Math" panose="02040503050406030204" pitchFamily="18" charset="0"/>
                          </a:rPr>
                        </m:ctrlPr>
                      </m:fPr>
                      <m:num>
                        <m:r>
                          <a:rPr lang="en-US" altLang="ja-JP" i="1">
                            <a:latin typeface="Cambria Math" panose="02040503050406030204" pitchFamily="18" charset="0"/>
                          </a:rPr>
                          <m:t>𝑖</m:t>
                        </m:r>
                        <m:r>
                          <a:rPr lang="en-US" altLang="ja-JP" i="1">
                            <a:latin typeface="Cambria Math" panose="02040503050406030204" pitchFamily="18" charset="0"/>
                          </a:rPr>
                          <m:t>−</m:t>
                        </m:r>
                        <m:r>
                          <a:rPr lang="en-US" altLang="ja-JP" i="1">
                            <a:latin typeface="Cambria Math" panose="02040503050406030204" pitchFamily="18" charset="0"/>
                          </a:rPr>
                          <m:t>𝑎</m:t>
                        </m:r>
                      </m:num>
                      <m:den>
                        <m:r>
                          <a:rPr lang="en-US" altLang="ja-JP" i="1">
                            <a:latin typeface="Cambria Math" panose="02040503050406030204" pitchFamily="18" charset="0"/>
                          </a:rPr>
                          <m:t>𝑁</m:t>
                        </m:r>
                        <m:r>
                          <a:rPr lang="en-US" altLang="ja-JP" i="1">
                            <a:latin typeface="Cambria Math" panose="02040503050406030204" pitchFamily="18" charset="0"/>
                          </a:rPr>
                          <m:t>−</m:t>
                        </m:r>
                        <m:r>
                          <a:rPr lang="en-US" altLang="ja-JP" i="1">
                            <a:latin typeface="Cambria Math" panose="02040503050406030204" pitchFamily="18" charset="0"/>
                          </a:rPr>
                          <m:t>𝑎</m:t>
                        </m:r>
                        <m:r>
                          <a:rPr lang="en-US" altLang="ja-JP" i="1">
                            <a:latin typeface="Cambria Math" panose="02040503050406030204" pitchFamily="18" charset="0"/>
                          </a:rPr>
                          <m:t>−1</m:t>
                        </m:r>
                      </m:den>
                    </m:f>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𝑘</m:t>
                        </m:r>
                      </m:e>
                      <m:sub>
                        <m:r>
                          <a:rPr lang="en-US" altLang="ja-JP" i="1">
                            <a:latin typeface="Cambria Math" panose="02040503050406030204" pitchFamily="18" charset="0"/>
                          </a:rPr>
                          <m:t>𝑁</m:t>
                        </m:r>
                        <m:r>
                          <a:rPr lang="en-US" altLang="ja-JP" b="0" i="1" smtClean="0">
                            <a:latin typeface="Cambria Math" panose="02040503050406030204" pitchFamily="18" charset="0"/>
                          </a:rPr>
                          <m:t>−1</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𝑘</m:t>
                        </m:r>
                      </m:e>
                      <m:sub>
                        <m:r>
                          <a:rPr lang="en-US" altLang="ja-JP" b="0" i="1" smtClean="0">
                            <a:latin typeface="Cambria Math" panose="02040503050406030204" pitchFamily="18" charset="0"/>
                          </a:rPr>
                          <m:t>𝑎</m:t>
                        </m:r>
                        <m:r>
                          <a:rPr lang="en-US" altLang="ja-JP" b="0" i="1" smtClean="0">
                            <a:latin typeface="Cambria Math" panose="02040503050406030204" pitchFamily="18" charset="0"/>
                          </a:rPr>
                          <m:t>+</m:t>
                        </m:r>
                        <m:r>
                          <a:rPr lang="en-US" altLang="ja-JP" b="0" i="1" smtClean="0">
                            <a:latin typeface="Cambria Math" panose="02040503050406030204" pitchFamily="18" charset="0"/>
                          </a:rPr>
                          <m:t>𝑁</m:t>
                        </m:r>
                      </m:sub>
                    </m:sSub>
                    <m:r>
                      <a:rPr lang="en-US" altLang="ja-JP" b="0" i="1" smtClean="0">
                        <a:latin typeface="Cambria Math" panose="02040503050406030204" pitchFamily="18" charset="0"/>
                      </a:rPr>
                      <m:t>=1</m:t>
                    </m:r>
                  </m:oMath>
                </a14:m>
                <a:r>
                  <a:rPr lang="en-US" altLang="ja-JP" dirty="0"/>
                  <a:t>)</a:t>
                </a:r>
              </a:p>
              <a:p>
                <a:pPr lvl="1"/>
                <a:r>
                  <a:rPr lang="ja-JP" altLang="en-US" dirty="0"/>
                  <a:t>制御点を </a:t>
                </a:r>
                <a14:m>
                  <m:oMath xmlns:m="http://schemas.openxmlformats.org/officeDocument/2006/math">
                    <m:sSub>
                      <m:sSubPr>
                        <m:ctrlPr>
                          <a:rPr lang="en-US" altLang="ja-JP" i="1" smtClean="0">
                            <a:latin typeface="Cambria Math" panose="02040503050406030204" pitchFamily="18" charset="0"/>
                          </a:rPr>
                        </m:ctrlPr>
                      </m:sSubPr>
                      <m:e>
                        <m:r>
                          <a:rPr lang="en-US" altLang="ja-JP" b="1" i="1" smtClean="0">
                            <a:latin typeface="Cambria Math" panose="02040503050406030204" pitchFamily="18" charset="0"/>
                          </a:rPr>
                          <m:t>𝑪</m:t>
                        </m:r>
                      </m:e>
                      <m:sub>
                        <m:r>
                          <a:rPr lang="en-US" altLang="ja-JP" b="0" i="1" smtClean="0">
                            <a:latin typeface="Cambria Math" panose="02040503050406030204" pitchFamily="18" charset="0"/>
                          </a:rPr>
                          <m:t>0</m:t>
                        </m:r>
                      </m:sub>
                    </m:sSub>
                    <m:r>
                      <a:rPr kumimoji="1" lang="en-US" altLang="ja-JP" b="0" i="0"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en-US" altLang="ja-JP" b="1" i="1" smtClean="0">
                            <a:latin typeface="Cambria Math" panose="02040503050406030204" pitchFamily="18" charset="0"/>
                          </a:rPr>
                          <m:t>𝑪</m:t>
                        </m:r>
                      </m:e>
                      <m:sub>
                        <m:r>
                          <a:rPr kumimoji="1" lang="en-US" altLang="ja-JP" b="0" i="1" smtClean="0">
                            <a:latin typeface="Cambria Math" panose="02040503050406030204" pitchFamily="18" charset="0"/>
                          </a:rPr>
                          <m:t>1</m:t>
                        </m:r>
                      </m:sub>
                    </m:sSub>
                    <m:r>
                      <a:rPr kumimoji="1"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b="1" i="1" smtClean="0">
                            <a:latin typeface="Cambria Math" panose="02040503050406030204" pitchFamily="18" charset="0"/>
                          </a:rPr>
                          <m:t>𝑪</m:t>
                        </m:r>
                      </m:e>
                      <m:sub>
                        <m:r>
                          <a:rPr lang="en-US" altLang="ja-JP" b="0" i="1" smtClean="0">
                            <a:latin typeface="Cambria Math" panose="02040503050406030204" pitchFamily="18" charset="0"/>
                          </a:rPr>
                          <m:t>𝑁</m:t>
                        </m:r>
                        <m:r>
                          <a:rPr lang="en-US" altLang="ja-JP" b="0" i="1" smtClean="0">
                            <a:latin typeface="Cambria Math" panose="02040503050406030204" pitchFamily="18" charset="0"/>
                          </a:rPr>
                          <m:t>−1</m:t>
                        </m:r>
                      </m:sub>
                    </m:sSub>
                  </m:oMath>
                </a14:m>
                <a:r>
                  <a:rPr kumimoji="1" lang="ja-JP" altLang="en-US" dirty="0"/>
                  <a:t>の </a:t>
                </a:r>
                <a14:m>
                  <m:oMath xmlns:m="http://schemas.openxmlformats.org/officeDocument/2006/math">
                    <m:r>
                      <a:rPr lang="en-US" altLang="ja-JP" i="1">
                        <a:latin typeface="Cambria Math" panose="02040503050406030204" pitchFamily="18" charset="0"/>
                      </a:rPr>
                      <m:t>𝑁</m:t>
                    </m:r>
                  </m:oMath>
                </a14:m>
                <a:r>
                  <a:rPr kumimoji="1" lang="ja-JP" altLang="en-US" dirty="0"/>
                  <a:t> 点設ける </a:t>
                </a:r>
                <a:r>
                  <a:rPr kumimoji="1" lang="en-US" altLang="ja-JP" dirty="0"/>
                  <a:t>(</a:t>
                </a:r>
                <a14:m>
                  <m:oMath xmlns:m="http://schemas.openxmlformats.org/officeDocument/2006/math">
                    <m:sSub>
                      <m:sSubPr>
                        <m:ctrlPr>
                          <a:rPr lang="en-US" altLang="ja-JP" i="1">
                            <a:latin typeface="Cambria Math" panose="02040503050406030204" pitchFamily="18" charset="0"/>
                          </a:rPr>
                        </m:ctrlPr>
                      </m:sSubPr>
                      <m:e>
                        <m:r>
                          <a:rPr lang="en-US" altLang="ja-JP" b="1" i="1">
                            <a:latin typeface="Cambria Math" panose="02040503050406030204" pitchFamily="18" charset="0"/>
                          </a:rPr>
                          <m:t>𝑪</m:t>
                        </m:r>
                      </m:e>
                      <m:sub>
                        <m:r>
                          <a:rPr lang="en-US" altLang="ja-JP" i="1">
                            <a:latin typeface="Cambria Math" panose="02040503050406030204" pitchFamily="18" charset="0"/>
                          </a:rPr>
                          <m:t>0</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b="1" i="1">
                            <a:latin typeface="Cambria Math" panose="02040503050406030204" pitchFamily="18" charset="0"/>
                          </a:rPr>
                          <m:t>𝑽</m:t>
                        </m:r>
                      </m:e>
                      <m:sub>
                        <m:r>
                          <a:rPr lang="en-US" altLang="ja-JP" i="1">
                            <a:latin typeface="Cambria Math" panose="02040503050406030204" pitchFamily="18" charset="0"/>
                          </a:rPr>
                          <m:t>0</m:t>
                        </m:r>
                      </m:sub>
                    </m:sSub>
                    <m:r>
                      <a:rPr lang="en-US" altLang="ja-JP" b="0" i="1" smtClean="0">
                        <a:latin typeface="Cambria Math" panose="02040503050406030204" pitchFamily="18" charset="0"/>
                      </a:rPr>
                      <m:t>,</m:t>
                    </m:r>
                    <m:sSub>
                      <m:sSubPr>
                        <m:ctrlPr>
                          <a:rPr lang="en-US" altLang="ja-JP" b="0" i="1" smtClean="0">
                            <a:latin typeface="Cambria Math" panose="02040503050406030204" pitchFamily="18" charset="0"/>
                          </a:rPr>
                        </m:ctrlPr>
                      </m:sSubPr>
                      <m:e>
                        <m:r>
                          <a:rPr lang="en-US" altLang="ja-JP" b="1" i="1" smtClean="0">
                            <a:latin typeface="Cambria Math" panose="02040503050406030204" pitchFamily="18" charset="0"/>
                          </a:rPr>
                          <m:t>𝑪</m:t>
                        </m:r>
                      </m:e>
                      <m:sub>
                        <m:r>
                          <a:rPr lang="en-US" altLang="ja-JP" b="0" i="1" smtClean="0">
                            <a:latin typeface="Cambria Math" panose="02040503050406030204" pitchFamily="18" charset="0"/>
                          </a:rPr>
                          <m:t>𝑁</m:t>
                        </m:r>
                        <m:r>
                          <a:rPr lang="en-US" altLang="ja-JP" b="0" i="1" smtClean="0">
                            <a:latin typeface="Cambria Math" panose="02040503050406030204" pitchFamily="18" charset="0"/>
                          </a:rPr>
                          <m:t>−1</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b="1" i="1">
                            <a:latin typeface="Cambria Math" panose="02040503050406030204" pitchFamily="18" charset="0"/>
                          </a:rPr>
                          <m:t>𝑽</m:t>
                        </m:r>
                      </m:e>
                      <m:sub>
                        <m:r>
                          <a:rPr lang="en-US" altLang="ja-JP" i="1">
                            <a:latin typeface="Cambria Math" panose="02040503050406030204" pitchFamily="18" charset="0"/>
                          </a:rPr>
                          <m:t>𝑚</m:t>
                        </m:r>
                        <m:r>
                          <a:rPr lang="en-US" altLang="ja-JP" i="1">
                            <a:latin typeface="Cambria Math" panose="02040503050406030204" pitchFamily="18" charset="0"/>
                          </a:rPr>
                          <m:t>−1</m:t>
                        </m:r>
                      </m:sub>
                    </m:sSub>
                  </m:oMath>
                </a14:m>
                <a:r>
                  <a:rPr kumimoji="1" lang="en-US" altLang="ja-JP" dirty="0"/>
                  <a:t>)</a:t>
                </a:r>
              </a:p>
              <a:p>
                <a:r>
                  <a:rPr lang="ja-JP" altLang="en-US" dirty="0"/>
                  <a:t>最小二乗法で </a:t>
                </a:r>
                <a14:m>
                  <m:oMath xmlns:m="http://schemas.openxmlformats.org/officeDocument/2006/math">
                    <m:sSub>
                      <m:sSubPr>
                        <m:ctrlPr>
                          <a:rPr kumimoji="1" lang="en-US" altLang="ja-JP" b="0" i="1" smtClean="0">
                            <a:latin typeface="Cambria Math" panose="02040503050406030204" pitchFamily="18" charset="0"/>
                          </a:rPr>
                        </m:ctrlPr>
                      </m:sSubPr>
                      <m:e>
                        <m:r>
                          <a:rPr kumimoji="1" lang="en-US" altLang="ja-JP" b="1" i="1" smtClean="0">
                            <a:latin typeface="Cambria Math" panose="02040503050406030204" pitchFamily="18" charset="0"/>
                          </a:rPr>
                          <m:t>𝑪</m:t>
                        </m:r>
                      </m:e>
                      <m:sub>
                        <m:r>
                          <a:rPr kumimoji="1" lang="en-US" altLang="ja-JP" b="0" i="1" smtClean="0">
                            <a:latin typeface="Cambria Math" panose="02040503050406030204" pitchFamily="18" charset="0"/>
                          </a:rPr>
                          <m:t>𝑖</m:t>
                        </m:r>
                      </m:sub>
                    </m:sSub>
                  </m:oMath>
                </a14:m>
                <a:r>
                  <a:rPr kumimoji="1" lang="ja-JP" altLang="en-US" dirty="0"/>
                  <a:t> を求める</a:t>
                </a:r>
                <a:endParaRPr kumimoji="1" lang="en-US" altLang="ja-JP" dirty="0"/>
              </a:p>
              <a:p>
                <a:pPr lvl="1"/>
                <a14:m>
                  <m:oMath xmlns:m="http://schemas.openxmlformats.org/officeDocument/2006/math">
                    <m:r>
                      <a:rPr lang="en-US" altLang="ja-JP" i="1">
                        <a:latin typeface="Cambria Math" panose="02040503050406030204" pitchFamily="18" charset="0"/>
                      </a:rPr>
                      <m:t>𝑙</m:t>
                    </m:r>
                    <m:r>
                      <a:rPr lang="en-US" altLang="ja-JP" i="1">
                        <a:latin typeface="Cambria Math" panose="02040503050406030204" pitchFamily="18" charset="0"/>
                      </a:rPr>
                      <m:t>=</m:t>
                    </m:r>
                    <m:nary>
                      <m:naryPr>
                        <m:chr m:val="∑"/>
                        <m:supHide m:val="on"/>
                        <m:ctrlPr>
                          <a:rPr lang="en-US" altLang="ja-JP" i="1" smtClean="0">
                            <a:latin typeface="Cambria Math" panose="02040503050406030204" pitchFamily="18" charset="0"/>
                          </a:rPr>
                        </m:ctrlPr>
                      </m:naryPr>
                      <m:sub>
                        <m:r>
                          <m:rPr>
                            <m:brk m:alnAt="23"/>
                          </m:rPr>
                          <a:rPr lang="en-US" altLang="ja-JP" b="0" i="1" smtClean="0">
                            <a:latin typeface="Cambria Math" panose="02040503050406030204" pitchFamily="18" charset="0"/>
                          </a:rPr>
                          <m:t>𝑖</m:t>
                        </m:r>
                      </m:sub>
                      <m:sup/>
                      <m:e>
                        <m:sSup>
                          <m:sSupPr>
                            <m:ctrlPr>
                              <a:rPr lang="en-US" altLang="ja-JP" i="1">
                                <a:latin typeface="Cambria Math" panose="02040503050406030204" pitchFamily="18" charset="0"/>
                              </a:rPr>
                            </m:ctrlPr>
                          </m:sSupPr>
                          <m:e>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en-US" altLang="ja-JP" b="1" i="1">
                                        <a:latin typeface="Cambria Math" panose="02040503050406030204" pitchFamily="18" charset="0"/>
                                      </a:rPr>
                                      <m:t>𝑽</m:t>
                                    </m:r>
                                  </m:e>
                                  <m:sub>
                                    <m:r>
                                      <a:rPr lang="en-US" altLang="ja-JP" i="1">
                                        <a:latin typeface="Cambria Math" panose="02040503050406030204" pitchFamily="18" charset="0"/>
                                      </a:rPr>
                                      <m:t>𝑖</m:t>
                                    </m:r>
                                  </m:sub>
                                </m:sSub>
                                <m:r>
                                  <a:rPr lang="en-US" altLang="ja-JP" b="1" i="1">
                                    <a:latin typeface="Cambria Math" panose="02040503050406030204" pitchFamily="18" charset="0"/>
                                  </a:rPr>
                                  <m:t>−</m:t>
                                </m:r>
                                <m:r>
                                  <a:rPr lang="en-US" altLang="ja-JP" b="1" i="1">
                                    <a:latin typeface="Cambria Math" panose="02040503050406030204" pitchFamily="18" charset="0"/>
                                  </a:rPr>
                                  <m:t>𝒇</m:t>
                                </m:r>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en-US" altLang="ja-JP" i="1">
                                            <a:latin typeface="Cambria Math" panose="02040503050406030204" pitchFamily="18" charset="0"/>
                                          </a:rPr>
                                          <m:t>𝑢</m:t>
                                        </m:r>
                                      </m:e>
                                      <m:sub>
                                        <m:r>
                                          <a:rPr lang="en-US" altLang="ja-JP" i="1">
                                            <a:latin typeface="Cambria Math" panose="02040503050406030204" pitchFamily="18" charset="0"/>
                                          </a:rPr>
                                          <m:t>𝑖</m:t>
                                        </m:r>
                                      </m:sub>
                                    </m:sSub>
                                  </m:e>
                                </m:d>
                              </m:e>
                            </m:d>
                          </m:e>
                          <m:sup>
                            <m:r>
                              <a:rPr lang="en-US" altLang="ja-JP" i="1">
                                <a:latin typeface="Cambria Math" panose="02040503050406030204" pitchFamily="18" charset="0"/>
                              </a:rPr>
                              <m:t>𝑇</m:t>
                            </m:r>
                          </m:sup>
                        </m:sSup>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en-US" altLang="ja-JP" b="1" i="1">
                                    <a:latin typeface="Cambria Math" panose="02040503050406030204" pitchFamily="18" charset="0"/>
                                  </a:rPr>
                                  <m:t>𝑽</m:t>
                                </m:r>
                              </m:e>
                              <m:sub>
                                <m:r>
                                  <a:rPr lang="en-US" altLang="ja-JP" i="1">
                                    <a:latin typeface="Cambria Math" panose="02040503050406030204" pitchFamily="18" charset="0"/>
                                  </a:rPr>
                                  <m:t>𝑖</m:t>
                                </m:r>
                              </m:sub>
                            </m:sSub>
                            <m:r>
                              <a:rPr lang="en-US" altLang="ja-JP" b="1" i="1">
                                <a:latin typeface="Cambria Math" panose="02040503050406030204" pitchFamily="18" charset="0"/>
                              </a:rPr>
                              <m:t>−</m:t>
                            </m:r>
                            <m:r>
                              <a:rPr lang="en-US" altLang="ja-JP" b="1" i="1">
                                <a:latin typeface="Cambria Math" panose="02040503050406030204" pitchFamily="18" charset="0"/>
                              </a:rPr>
                              <m:t>𝒇</m:t>
                            </m:r>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en-US" altLang="ja-JP" i="1">
                                        <a:latin typeface="Cambria Math" panose="02040503050406030204" pitchFamily="18" charset="0"/>
                                      </a:rPr>
                                      <m:t>𝑢</m:t>
                                    </m:r>
                                  </m:e>
                                  <m:sub>
                                    <m:r>
                                      <a:rPr lang="en-US" altLang="ja-JP" i="1">
                                        <a:latin typeface="Cambria Math" panose="02040503050406030204" pitchFamily="18" charset="0"/>
                                      </a:rPr>
                                      <m:t>𝑖</m:t>
                                    </m:r>
                                  </m:sub>
                                </m:sSub>
                              </m:e>
                            </m:d>
                          </m:e>
                        </m:d>
                      </m:e>
                    </m:nary>
                  </m:oMath>
                </a14:m>
                <a:r>
                  <a:rPr kumimoji="1" lang="ja-JP" altLang="en-US" dirty="0"/>
                  <a:t>を最小化</a:t>
                </a:r>
              </a:p>
            </p:txBody>
          </p:sp>
        </mc:Choice>
        <mc:Fallback xmlns="">
          <p:sp>
            <p:nvSpPr>
              <p:cNvPr id="3" name="コンテンツ プレースホルダー 2">
                <a:extLst>
                  <a:ext uri="{FF2B5EF4-FFF2-40B4-BE49-F238E27FC236}">
                    <a16:creationId xmlns:a16="http://schemas.microsoft.com/office/drawing/2014/main" id="{BBB9935C-89A4-27E2-5F7B-54CFBF2F975A}"/>
                  </a:ext>
                </a:extLst>
              </p:cNvPr>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A88A154F-7ED1-6CA7-781B-C89A15C1B087}"/>
                  </a:ext>
                </a:extLst>
              </p:cNvPr>
              <p:cNvSpPr txBox="1"/>
              <p:nvPr/>
            </p:nvSpPr>
            <p:spPr>
              <a:xfrm>
                <a:off x="993673" y="4900836"/>
                <a:ext cx="10204653" cy="15920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𝐴</m:t>
                      </m:r>
                      <m:r>
                        <a:rPr kumimoji="1" lang="en-US" altLang="ja-JP" b="0" i="1" smtClean="0">
                          <a:latin typeface="Cambria Math" panose="02040503050406030204" pitchFamily="18" charset="0"/>
                        </a:rPr>
                        <m:t>=</m:t>
                      </m:r>
                      <m:d>
                        <m:dPr>
                          <m:ctrlPr>
                            <a:rPr kumimoji="1" lang="en-US" altLang="ja-JP" b="0" i="1" smtClean="0">
                              <a:latin typeface="Cambria Math" panose="02040503050406030204" pitchFamily="18" charset="0"/>
                            </a:rPr>
                          </m:ctrlPr>
                        </m:dPr>
                        <m:e>
                          <m:m>
                            <m:mPr>
                              <m:mcs>
                                <m:mc>
                                  <m:mcPr>
                                    <m:count m:val="4"/>
                                    <m:mcJc m:val="center"/>
                                  </m:mcPr>
                                </m:mc>
                              </m:mcs>
                              <m:ctrlPr>
                                <a:rPr kumimoji="1" lang="en-US" altLang="ja-JP" b="0" i="1" smtClean="0">
                                  <a:latin typeface="Cambria Math" panose="02040503050406030204" pitchFamily="18" charset="0"/>
                                </a:rPr>
                              </m:ctrlPr>
                            </m:mPr>
                            <m:mr>
                              <m:e>
                                <m:sSub>
                                  <m:sSubPr>
                                    <m:ctrlPr>
                                      <a:rPr lang="en-US" altLang="ja-JP" i="1">
                                        <a:latin typeface="Cambria Math" panose="02040503050406030204" pitchFamily="18" charset="0"/>
                                      </a:rPr>
                                    </m:ctrlPr>
                                  </m:sSubPr>
                                  <m:e>
                                    <m:r>
                                      <a:rPr lang="en-US" altLang="ja-JP" i="1">
                                        <a:latin typeface="Cambria Math" panose="02040503050406030204" pitchFamily="18" charset="0"/>
                                      </a:rPr>
                                      <m:t>𝐵</m:t>
                                    </m:r>
                                  </m:e>
                                  <m:sub>
                                    <m:r>
                                      <a:rPr lang="en-US" altLang="ja-JP" i="1">
                                        <a:latin typeface="Cambria Math" panose="02040503050406030204" pitchFamily="18" charset="0"/>
                                      </a:rPr>
                                      <m:t>𝑎</m:t>
                                    </m:r>
                                    <m:r>
                                      <a:rPr lang="en-US" altLang="ja-JP" i="1">
                                        <a:latin typeface="Cambria Math" panose="02040503050406030204" pitchFamily="18" charset="0"/>
                                      </a:rPr>
                                      <m:t>,1</m:t>
                                    </m:r>
                                  </m:sub>
                                </m:sSub>
                                <m:r>
                                  <m:rPr>
                                    <m:brk m:alnAt="7"/>
                                  </m:rP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m:rPr>
                                        <m:brk m:alnAt="7"/>
                                      </m:rPr>
                                      <a:rPr kumimoji="1" lang="en-US" altLang="ja-JP" b="0" i="1" smtClean="0">
                                        <a:latin typeface="Cambria Math" panose="02040503050406030204" pitchFamily="18" charset="0"/>
                                      </a:rPr>
                                      <m:t>𝑢</m:t>
                                    </m:r>
                                  </m:e>
                                  <m:sub>
                                    <m:r>
                                      <m:rPr>
                                        <m:brk m:alnAt="7"/>
                                      </m:rPr>
                                      <a:rPr kumimoji="1" lang="en-US" altLang="ja-JP" b="0" i="1" smtClean="0">
                                        <a:latin typeface="Cambria Math" panose="02040503050406030204" pitchFamily="18" charset="0"/>
                                      </a:rPr>
                                      <m:t>1</m:t>
                                    </m:r>
                                  </m:sub>
                                </m:sSub>
                                <m:r>
                                  <m:rPr>
                                    <m:brk m:alnAt="7"/>
                                  </m:rPr>
                                  <a:rPr kumimoji="1" lang="en-US" altLang="ja-JP" b="0" i="1" smtClean="0">
                                    <a:latin typeface="Cambria Math" panose="02040503050406030204" pitchFamily="18" charset="0"/>
                                  </a:rPr>
                                  <m:t>)</m:t>
                                </m:r>
                              </m:e>
                              <m:e>
                                <m:sSub>
                                  <m:sSubPr>
                                    <m:ctrlPr>
                                      <a:rPr lang="en-US" altLang="ja-JP" i="1">
                                        <a:latin typeface="Cambria Math" panose="02040503050406030204" pitchFamily="18" charset="0"/>
                                      </a:rPr>
                                    </m:ctrlPr>
                                  </m:sSubPr>
                                  <m:e>
                                    <m:r>
                                      <a:rPr lang="en-US" altLang="ja-JP" i="1">
                                        <a:latin typeface="Cambria Math" panose="02040503050406030204" pitchFamily="18" charset="0"/>
                                      </a:rPr>
                                      <m:t>𝐵</m:t>
                                    </m:r>
                                  </m:e>
                                  <m:sub>
                                    <m:r>
                                      <a:rPr lang="en-US" altLang="ja-JP" i="1">
                                        <a:latin typeface="Cambria Math" panose="02040503050406030204" pitchFamily="18" charset="0"/>
                                      </a:rPr>
                                      <m:t>𝑎</m:t>
                                    </m:r>
                                    <m:r>
                                      <a:rPr lang="en-US" altLang="ja-JP" i="1">
                                        <a:latin typeface="Cambria Math" panose="02040503050406030204" pitchFamily="18" charset="0"/>
                                      </a:rPr>
                                      <m:t>,2</m:t>
                                    </m:r>
                                  </m:sub>
                                </m:sSub>
                                <m:r>
                                  <m:rPr>
                                    <m:brk m:alnAt="7"/>
                                  </m:rPr>
                                  <a:rPr lang="en-US" altLang="ja-JP" i="1">
                                    <a:latin typeface="Cambria Math" panose="02040503050406030204" pitchFamily="18" charset="0"/>
                                  </a:rPr>
                                  <m:t>(</m:t>
                                </m:r>
                                <m:sSub>
                                  <m:sSubPr>
                                    <m:ctrlPr>
                                      <a:rPr lang="en-US" altLang="ja-JP" i="1">
                                        <a:latin typeface="Cambria Math" panose="02040503050406030204" pitchFamily="18" charset="0"/>
                                      </a:rPr>
                                    </m:ctrlPr>
                                  </m:sSubPr>
                                  <m:e>
                                    <m:r>
                                      <m:rPr>
                                        <m:brk m:alnAt="7"/>
                                      </m:rPr>
                                      <a:rPr lang="en-US" altLang="ja-JP" i="1">
                                        <a:latin typeface="Cambria Math" panose="02040503050406030204" pitchFamily="18" charset="0"/>
                                      </a:rPr>
                                      <m:t>𝑢</m:t>
                                    </m:r>
                                  </m:e>
                                  <m:sub>
                                    <m:r>
                                      <m:rPr>
                                        <m:brk m:alnAt="7"/>
                                      </m:rPr>
                                      <a:rPr lang="en-US" altLang="ja-JP" i="1">
                                        <a:latin typeface="Cambria Math" panose="02040503050406030204" pitchFamily="18" charset="0"/>
                                      </a:rPr>
                                      <m:t>1</m:t>
                                    </m:r>
                                  </m:sub>
                                </m:sSub>
                                <m:r>
                                  <m:rPr>
                                    <m:brk m:alnAt="7"/>
                                  </m:rPr>
                                  <a:rPr lang="en-US" altLang="ja-JP" i="1">
                                    <a:latin typeface="Cambria Math" panose="02040503050406030204" pitchFamily="18" charset="0"/>
                                  </a:rPr>
                                  <m:t>)</m:t>
                                </m:r>
                              </m:e>
                              <m:e>
                                <m:r>
                                  <a:rPr kumimoji="1" lang="en-US" altLang="ja-JP" b="0" i="1" smtClean="0">
                                    <a:latin typeface="Cambria Math" panose="02040503050406030204" pitchFamily="18" charset="0"/>
                                  </a:rPr>
                                  <m:t>…</m:t>
                                </m:r>
                              </m:e>
                              <m:e>
                                <m:sSub>
                                  <m:sSubPr>
                                    <m:ctrlPr>
                                      <a:rPr lang="en-US" altLang="ja-JP" i="1">
                                        <a:latin typeface="Cambria Math" panose="02040503050406030204" pitchFamily="18" charset="0"/>
                                      </a:rPr>
                                    </m:ctrlPr>
                                  </m:sSubPr>
                                  <m:e>
                                    <m:r>
                                      <a:rPr lang="en-US" altLang="ja-JP" i="1">
                                        <a:latin typeface="Cambria Math" panose="02040503050406030204" pitchFamily="18" charset="0"/>
                                      </a:rPr>
                                      <m:t>𝐵</m:t>
                                    </m:r>
                                  </m:e>
                                  <m:sub>
                                    <m:r>
                                      <a:rPr lang="en-US" altLang="ja-JP" i="1">
                                        <a:latin typeface="Cambria Math" panose="02040503050406030204" pitchFamily="18" charset="0"/>
                                      </a:rPr>
                                      <m:t>𝑎</m:t>
                                    </m:r>
                                    <m:r>
                                      <a:rPr lang="en-US" altLang="ja-JP" i="1">
                                        <a:latin typeface="Cambria Math" panose="02040503050406030204" pitchFamily="18" charset="0"/>
                                      </a:rPr>
                                      <m:t>,</m:t>
                                    </m:r>
                                    <m:r>
                                      <a:rPr lang="en-US" altLang="ja-JP" i="1">
                                        <a:latin typeface="Cambria Math" panose="02040503050406030204" pitchFamily="18" charset="0"/>
                                      </a:rPr>
                                      <m:t>𝑁</m:t>
                                    </m:r>
                                    <m:r>
                                      <a:rPr lang="en-US" altLang="ja-JP" i="1">
                                        <a:latin typeface="Cambria Math" panose="02040503050406030204" pitchFamily="18" charset="0"/>
                                      </a:rPr>
                                      <m:t>−2</m:t>
                                    </m:r>
                                  </m:sub>
                                </m:sSub>
                                <m:r>
                                  <m:rPr>
                                    <m:brk m:alnAt="7"/>
                                  </m:rPr>
                                  <a:rPr lang="en-US" altLang="ja-JP" i="1">
                                    <a:latin typeface="Cambria Math" panose="02040503050406030204" pitchFamily="18" charset="0"/>
                                  </a:rPr>
                                  <m:t>(</m:t>
                                </m:r>
                                <m:sSub>
                                  <m:sSubPr>
                                    <m:ctrlPr>
                                      <a:rPr lang="en-US" altLang="ja-JP" i="1">
                                        <a:latin typeface="Cambria Math" panose="02040503050406030204" pitchFamily="18" charset="0"/>
                                      </a:rPr>
                                    </m:ctrlPr>
                                  </m:sSubPr>
                                  <m:e>
                                    <m:r>
                                      <m:rPr>
                                        <m:brk m:alnAt="7"/>
                                      </m:rPr>
                                      <a:rPr lang="en-US" altLang="ja-JP" i="1">
                                        <a:latin typeface="Cambria Math" panose="02040503050406030204" pitchFamily="18" charset="0"/>
                                      </a:rPr>
                                      <m:t>𝑢</m:t>
                                    </m:r>
                                  </m:e>
                                  <m:sub>
                                    <m:r>
                                      <m:rPr>
                                        <m:brk m:alnAt="7"/>
                                      </m:rPr>
                                      <a:rPr lang="en-US" altLang="ja-JP" i="1">
                                        <a:latin typeface="Cambria Math" panose="02040503050406030204" pitchFamily="18" charset="0"/>
                                      </a:rPr>
                                      <m:t>1</m:t>
                                    </m:r>
                                  </m:sub>
                                </m:sSub>
                                <m:r>
                                  <m:rPr>
                                    <m:brk m:alnAt="7"/>
                                  </m:rPr>
                                  <a:rPr lang="en-US" altLang="ja-JP" i="1">
                                    <a:latin typeface="Cambria Math" panose="02040503050406030204" pitchFamily="18" charset="0"/>
                                  </a:rPr>
                                  <m:t>)</m:t>
                                </m:r>
                              </m:e>
                            </m:mr>
                            <m:mr>
                              <m:e>
                                <m:sSub>
                                  <m:sSubPr>
                                    <m:ctrlPr>
                                      <a:rPr lang="en-US" altLang="ja-JP" i="1">
                                        <a:latin typeface="Cambria Math" panose="02040503050406030204" pitchFamily="18" charset="0"/>
                                      </a:rPr>
                                    </m:ctrlPr>
                                  </m:sSubPr>
                                  <m:e>
                                    <m:r>
                                      <a:rPr lang="en-US" altLang="ja-JP" i="1">
                                        <a:latin typeface="Cambria Math" panose="02040503050406030204" pitchFamily="18" charset="0"/>
                                      </a:rPr>
                                      <m:t>𝐵</m:t>
                                    </m:r>
                                  </m:e>
                                  <m:sub>
                                    <m:r>
                                      <a:rPr lang="en-US" altLang="ja-JP" i="1">
                                        <a:latin typeface="Cambria Math" panose="02040503050406030204" pitchFamily="18" charset="0"/>
                                      </a:rPr>
                                      <m:t>𝑎</m:t>
                                    </m:r>
                                    <m:r>
                                      <a:rPr lang="en-US" altLang="ja-JP" i="1">
                                        <a:latin typeface="Cambria Math" panose="02040503050406030204" pitchFamily="18" charset="0"/>
                                      </a:rPr>
                                      <m:t>,1</m:t>
                                    </m:r>
                                  </m:sub>
                                </m:sSub>
                                <m:r>
                                  <m:rPr>
                                    <m:brk m:alnAt="7"/>
                                  </m:rPr>
                                  <a:rPr lang="en-US" altLang="ja-JP" i="1">
                                    <a:latin typeface="Cambria Math" panose="02040503050406030204" pitchFamily="18" charset="0"/>
                                  </a:rPr>
                                  <m:t>(</m:t>
                                </m:r>
                                <m:sSub>
                                  <m:sSubPr>
                                    <m:ctrlPr>
                                      <a:rPr lang="en-US" altLang="ja-JP" i="1">
                                        <a:latin typeface="Cambria Math" panose="02040503050406030204" pitchFamily="18" charset="0"/>
                                      </a:rPr>
                                    </m:ctrlPr>
                                  </m:sSubPr>
                                  <m:e>
                                    <m:r>
                                      <m:rPr>
                                        <m:brk m:alnAt="7"/>
                                      </m:rPr>
                                      <a:rPr lang="en-US" altLang="ja-JP" i="1">
                                        <a:latin typeface="Cambria Math" panose="02040503050406030204" pitchFamily="18" charset="0"/>
                                      </a:rPr>
                                      <m:t>𝑢</m:t>
                                    </m:r>
                                  </m:e>
                                  <m:sub>
                                    <m:r>
                                      <a:rPr lang="en-US" altLang="ja-JP" b="0" i="1" smtClean="0">
                                        <a:latin typeface="Cambria Math" panose="02040503050406030204" pitchFamily="18" charset="0"/>
                                      </a:rPr>
                                      <m:t>2</m:t>
                                    </m:r>
                                  </m:sub>
                                </m:sSub>
                                <m:r>
                                  <m:rPr>
                                    <m:brk m:alnAt="7"/>
                                  </m:rPr>
                                  <a:rPr lang="en-US" altLang="ja-JP" i="1">
                                    <a:latin typeface="Cambria Math" panose="02040503050406030204" pitchFamily="18" charset="0"/>
                                  </a:rPr>
                                  <m:t>)</m:t>
                                </m:r>
                              </m:e>
                              <m:e>
                                <m:sSub>
                                  <m:sSubPr>
                                    <m:ctrlPr>
                                      <a:rPr lang="en-US" altLang="ja-JP" i="1">
                                        <a:latin typeface="Cambria Math" panose="02040503050406030204" pitchFamily="18" charset="0"/>
                                      </a:rPr>
                                    </m:ctrlPr>
                                  </m:sSubPr>
                                  <m:e>
                                    <m:r>
                                      <a:rPr lang="en-US" altLang="ja-JP" i="1">
                                        <a:latin typeface="Cambria Math" panose="02040503050406030204" pitchFamily="18" charset="0"/>
                                      </a:rPr>
                                      <m:t>𝐵</m:t>
                                    </m:r>
                                  </m:e>
                                  <m:sub>
                                    <m:r>
                                      <a:rPr lang="en-US" altLang="ja-JP" i="1">
                                        <a:latin typeface="Cambria Math" panose="02040503050406030204" pitchFamily="18" charset="0"/>
                                      </a:rPr>
                                      <m:t>𝑎</m:t>
                                    </m:r>
                                    <m:r>
                                      <a:rPr lang="en-US" altLang="ja-JP" i="1">
                                        <a:latin typeface="Cambria Math" panose="02040503050406030204" pitchFamily="18" charset="0"/>
                                      </a:rPr>
                                      <m:t>,2</m:t>
                                    </m:r>
                                  </m:sub>
                                </m:sSub>
                                <m:r>
                                  <m:rPr>
                                    <m:brk m:alnAt="7"/>
                                  </m:rPr>
                                  <a:rPr lang="en-US" altLang="ja-JP" i="1">
                                    <a:latin typeface="Cambria Math" panose="02040503050406030204" pitchFamily="18" charset="0"/>
                                  </a:rPr>
                                  <m:t>(</m:t>
                                </m:r>
                                <m:sSub>
                                  <m:sSubPr>
                                    <m:ctrlPr>
                                      <a:rPr lang="en-US" altLang="ja-JP" i="1">
                                        <a:latin typeface="Cambria Math" panose="02040503050406030204" pitchFamily="18" charset="0"/>
                                      </a:rPr>
                                    </m:ctrlPr>
                                  </m:sSubPr>
                                  <m:e>
                                    <m:r>
                                      <m:rPr>
                                        <m:brk m:alnAt="7"/>
                                      </m:rPr>
                                      <a:rPr lang="en-US" altLang="ja-JP" i="1">
                                        <a:latin typeface="Cambria Math" panose="02040503050406030204" pitchFamily="18" charset="0"/>
                                      </a:rPr>
                                      <m:t>𝑢</m:t>
                                    </m:r>
                                  </m:e>
                                  <m:sub>
                                    <m:r>
                                      <a:rPr lang="en-US" altLang="ja-JP" i="1">
                                        <a:latin typeface="Cambria Math" panose="02040503050406030204" pitchFamily="18" charset="0"/>
                                      </a:rPr>
                                      <m:t>2</m:t>
                                    </m:r>
                                  </m:sub>
                                </m:sSub>
                                <m:r>
                                  <m:rPr>
                                    <m:brk m:alnAt="7"/>
                                  </m:rPr>
                                  <a:rPr lang="en-US" altLang="ja-JP" i="1">
                                    <a:latin typeface="Cambria Math" panose="02040503050406030204" pitchFamily="18" charset="0"/>
                                  </a:rPr>
                                  <m:t>)</m:t>
                                </m:r>
                              </m:e>
                              <m:e>
                                <m:r>
                                  <a:rPr lang="en-US" altLang="ja-JP" i="1">
                                    <a:latin typeface="Cambria Math" panose="02040503050406030204" pitchFamily="18" charset="0"/>
                                  </a:rPr>
                                  <m:t>…</m:t>
                                </m:r>
                              </m:e>
                              <m:e>
                                <m:sSub>
                                  <m:sSubPr>
                                    <m:ctrlPr>
                                      <a:rPr lang="en-US" altLang="ja-JP" i="1">
                                        <a:latin typeface="Cambria Math" panose="02040503050406030204" pitchFamily="18" charset="0"/>
                                      </a:rPr>
                                    </m:ctrlPr>
                                  </m:sSubPr>
                                  <m:e>
                                    <m:r>
                                      <a:rPr lang="en-US" altLang="ja-JP" i="1">
                                        <a:latin typeface="Cambria Math" panose="02040503050406030204" pitchFamily="18" charset="0"/>
                                      </a:rPr>
                                      <m:t>𝐵</m:t>
                                    </m:r>
                                  </m:e>
                                  <m:sub>
                                    <m:r>
                                      <a:rPr lang="en-US" altLang="ja-JP" i="1">
                                        <a:latin typeface="Cambria Math" panose="02040503050406030204" pitchFamily="18" charset="0"/>
                                      </a:rPr>
                                      <m:t>𝑎</m:t>
                                    </m:r>
                                    <m:r>
                                      <a:rPr lang="en-US" altLang="ja-JP" i="1">
                                        <a:latin typeface="Cambria Math" panose="02040503050406030204" pitchFamily="18" charset="0"/>
                                      </a:rPr>
                                      <m:t>,</m:t>
                                    </m:r>
                                    <m:r>
                                      <a:rPr lang="en-US" altLang="ja-JP" i="1">
                                        <a:latin typeface="Cambria Math" panose="02040503050406030204" pitchFamily="18" charset="0"/>
                                      </a:rPr>
                                      <m:t>𝑁</m:t>
                                    </m:r>
                                    <m:r>
                                      <a:rPr lang="en-US" altLang="ja-JP" i="1">
                                        <a:latin typeface="Cambria Math" panose="02040503050406030204" pitchFamily="18" charset="0"/>
                                      </a:rPr>
                                      <m:t>−2</m:t>
                                    </m:r>
                                  </m:sub>
                                </m:sSub>
                                <m:r>
                                  <m:rPr>
                                    <m:brk m:alnAt="7"/>
                                  </m:rPr>
                                  <a:rPr lang="en-US" altLang="ja-JP" i="1">
                                    <a:latin typeface="Cambria Math" panose="02040503050406030204" pitchFamily="18" charset="0"/>
                                  </a:rPr>
                                  <m:t>(</m:t>
                                </m:r>
                                <m:sSub>
                                  <m:sSubPr>
                                    <m:ctrlPr>
                                      <a:rPr lang="en-US" altLang="ja-JP" i="1">
                                        <a:latin typeface="Cambria Math" panose="02040503050406030204" pitchFamily="18" charset="0"/>
                                      </a:rPr>
                                    </m:ctrlPr>
                                  </m:sSubPr>
                                  <m:e>
                                    <m:r>
                                      <m:rPr>
                                        <m:brk m:alnAt="7"/>
                                      </m:rPr>
                                      <a:rPr lang="en-US" altLang="ja-JP" i="1">
                                        <a:latin typeface="Cambria Math" panose="02040503050406030204" pitchFamily="18" charset="0"/>
                                      </a:rPr>
                                      <m:t>𝑢</m:t>
                                    </m:r>
                                  </m:e>
                                  <m:sub>
                                    <m:r>
                                      <a:rPr lang="en-US" altLang="ja-JP" b="0" i="1" smtClean="0">
                                        <a:latin typeface="Cambria Math" panose="02040503050406030204" pitchFamily="18" charset="0"/>
                                      </a:rPr>
                                      <m:t>2</m:t>
                                    </m:r>
                                  </m:sub>
                                </m:sSub>
                                <m:r>
                                  <m:rPr>
                                    <m:brk m:alnAt="7"/>
                                  </m:rPr>
                                  <a:rPr lang="en-US" altLang="ja-JP" i="1">
                                    <a:latin typeface="Cambria Math" panose="02040503050406030204" pitchFamily="18" charset="0"/>
                                  </a:rPr>
                                  <m:t>)</m:t>
                                </m:r>
                              </m:e>
                            </m:mr>
                            <m:mr>
                              <m:e>
                                <m:r>
                                  <a:rPr kumimoji="1" lang="en-US" altLang="ja-JP" b="0" i="1" smtClean="0">
                                    <a:latin typeface="Cambria Math" panose="02040503050406030204" pitchFamily="18" charset="0"/>
                                    <a:ea typeface="Cambria Math" panose="02040503050406030204" pitchFamily="18" charset="0"/>
                                  </a:rPr>
                                  <m:t>⋮</m:t>
                                </m:r>
                              </m:e>
                              <m:e>
                                <m:r>
                                  <a:rPr lang="en-US" altLang="ja-JP" i="1">
                                    <a:latin typeface="Cambria Math" panose="02040503050406030204" pitchFamily="18" charset="0"/>
                                    <a:ea typeface="Cambria Math" panose="02040503050406030204" pitchFamily="18" charset="0"/>
                                  </a:rPr>
                                  <m:t>⋮</m:t>
                                </m:r>
                              </m:e>
                              <m:e>
                                <m:r>
                                  <a:rPr kumimoji="1" lang="en-US" altLang="ja-JP" b="0" i="1" smtClean="0">
                                    <a:latin typeface="Cambria Math" panose="02040503050406030204" pitchFamily="18" charset="0"/>
                                  </a:rPr>
                                  <m:t> </m:t>
                                </m:r>
                              </m:e>
                              <m:e>
                                <m:r>
                                  <a:rPr lang="en-US" altLang="ja-JP" i="1">
                                    <a:latin typeface="Cambria Math" panose="02040503050406030204" pitchFamily="18" charset="0"/>
                                    <a:ea typeface="Cambria Math" panose="02040503050406030204" pitchFamily="18" charset="0"/>
                                  </a:rPr>
                                  <m:t>⋮</m:t>
                                </m:r>
                              </m:e>
                            </m:mr>
                            <m:mr>
                              <m:e>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𝐵</m:t>
                                    </m:r>
                                  </m:e>
                                  <m:sub>
                                    <m:r>
                                      <a:rPr kumimoji="1" lang="en-US" altLang="ja-JP" b="0" i="1" smtClean="0">
                                        <a:latin typeface="Cambria Math" panose="02040503050406030204" pitchFamily="18" charset="0"/>
                                      </a:rPr>
                                      <m:t>𝑎</m:t>
                                    </m:r>
                                    <m:r>
                                      <a:rPr kumimoji="1" lang="en-US" altLang="ja-JP" b="0" i="1" smtClean="0">
                                        <a:latin typeface="Cambria Math" panose="02040503050406030204" pitchFamily="18" charset="0"/>
                                      </a:rPr>
                                      <m:t>,1</m:t>
                                    </m:r>
                                  </m:sub>
                                </m:sSub>
                                <m:r>
                                  <m:rPr>
                                    <m:brk m:alnAt="7"/>
                                  </m:rPr>
                                  <a:rPr lang="en-US" altLang="ja-JP" i="1" smtClean="0">
                                    <a:latin typeface="Cambria Math" panose="02040503050406030204" pitchFamily="18" charset="0"/>
                                  </a:rPr>
                                  <m:t> </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m:rPr>
                                        <m:brk m:alnAt="7"/>
                                      </m:rPr>
                                      <a:rPr lang="en-US" altLang="ja-JP" i="1">
                                        <a:latin typeface="Cambria Math" panose="02040503050406030204" pitchFamily="18" charset="0"/>
                                      </a:rPr>
                                      <m:t>𝑢</m:t>
                                    </m:r>
                                  </m:e>
                                  <m:sub>
                                    <m:r>
                                      <a:rPr lang="en-US" altLang="ja-JP" b="0" i="1" smtClean="0">
                                        <a:latin typeface="Cambria Math" panose="02040503050406030204" pitchFamily="18" charset="0"/>
                                      </a:rPr>
                                      <m:t>𝑚</m:t>
                                    </m:r>
                                    <m:r>
                                      <a:rPr lang="en-US" altLang="ja-JP" b="0" i="1" smtClean="0">
                                        <a:latin typeface="Cambria Math" panose="02040503050406030204" pitchFamily="18" charset="0"/>
                                      </a:rPr>
                                      <m:t>−1</m:t>
                                    </m:r>
                                  </m:sub>
                                </m:sSub>
                                <m:r>
                                  <m:rPr>
                                    <m:brk m:alnAt="7"/>
                                  </m:rPr>
                                  <a:rPr lang="en-US" altLang="ja-JP" i="1">
                                    <a:latin typeface="Cambria Math" panose="02040503050406030204" pitchFamily="18" charset="0"/>
                                  </a:rPr>
                                  <m:t>)</m:t>
                                </m:r>
                              </m:e>
                              <m:e>
                                <m:sSub>
                                  <m:sSubPr>
                                    <m:ctrlPr>
                                      <a:rPr lang="en-US" altLang="ja-JP" i="1">
                                        <a:latin typeface="Cambria Math" panose="02040503050406030204" pitchFamily="18" charset="0"/>
                                      </a:rPr>
                                    </m:ctrlPr>
                                  </m:sSubPr>
                                  <m:e>
                                    <m:r>
                                      <a:rPr lang="en-US" altLang="ja-JP" i="1">
                                        <a:latin typeface="Cambria Math" panose="02040503050406030204" pitchFamily="18" charset="0"/>
                                      </a:rPr>
                                      <m:t>𝐵</m:t>
                                    </m:r>
                                  </m:e>
                                  <m:sub>
                                    <m:r>
                                      <a:rPr lang="en-US" altLang="ja-JP" i="1">
                                        <a:latin typeface="Cambria Math" panose="02040503050406030204" pitchFamily="18" charset="0"/>
                                      </a:rPr>
                                      <m:t>𝑎</m:t>
                                    </m:r>
                                    <m:r>
                                      <a:rPr lang="en-US" altLang="ja-JP" i="1">
                                        <a:latin typeface="Cambria Math" panose="02040503050406030204" pitchFamily="18" charset="0"/>
                                      </a:rPr>
                                      <m:t>,2</m:t>
                                    </m:r>
                                  </m:sub>
                                </m:sSub>
                                <m:r>
                                  <m:rPr>
                                    <m:brk m:alnAt="7"/>
                                  </m:rPr>
                                  <a:rPr lang="en-US" altLang="ja-JP" i="1">
                                    <a:latin typeface="Cambria Math" panose="02040503050406030204" pitchFamily="18" charset="0"/>
                                  </a:rPr>
                                  <m:t>(</m:t>
                                </m:r>
                                <m:sSub>
                                  <m:sSubPr>
                                    <m:ctrlPr>
                                      <a:rPr lang="en-US" altLang="ja-JP" i="1">
                                        <a:latin typeface="Cambria Math" panose="02040503050406030204" pitchFamily="18" charset="0"/>
                                      </a:rPr>
                                    </m:ctrlPr>
                                  </m:sSubPr>
                                  <m:e>
                                    <m:r>
                                      <m:rPr>
                                        <m:brk m:alnAt="7"/>
                                      </m:rPr>
                                      <a:rPr lang="en-US" altLang="ja-JP" i="1">
                                        <a:latin typeface="Cambria Math" panose="02040503050406030204" pitchFamily="18" charset="0"/>
                                      </a:rPr>
                                      <m:t>𝑢</m:t>
                                    </m:r>
                                  </m:e>
                                  <m:sub>
                                    <m:r>
                                      <a:rPr lang="en-US" altLang="ja-JP" i="1">
                                        <a:latin typeface="Cambria Math" panose="02040503050406030204" pitchFamily="18" charset="0"/>
                                      </a:rPr>
                                      <m:t>𝑚</m:t>
                                    </m:r>
                                    <m:r>
                                      <a:rPr lang="en-US" altLang="ja-JP" i="1">
                                        <a:latin typeface="Cambria Math" panose="02040503050406030204" pitchFamily="18" charset="0"/>
                                      </a:rPr>
                                      <m:t>−1</m:t>
                                    </m:r>
                                  </m:sub>
                                </m:sSub>
                                <m:r>
                                  <m:rPr>
                                    <m:brk m:alnAt="7"/>
                                  </m:rPr>
                                  <a:rPr lang="en-US" altLang="ja-JP" i="1">
                                    <a:latin typeface="Cambria Math" panose="02040503050406030204" pitchFamily="18" charset="0"/>
                                  </a:rPr>
                                  <m:t>)</m:t>
                                </m:r>
                              </m:e>
                              <m:e>
                                <m:r>
                                  <a:rPr lang="en-US" altLang="ja-JP" i="1">
                                    <a:latin typeface="Cambria Math" panose="02040503050406030204" pitchFamily="18" charset="0"/>
                                  </a:rPr>
                                  <m:t>…</m:t>
                                </m:r>
                              </m:e>
                              <m:e>
                                <m:sSub>
                                  <m:sSubPr>
                                    <m:ctrlPr>
                                      <a:rPr lang="en-US" altLang="ja-JP" i="1">
                                        <a:latin typeface="Cambria Math" panose="02040503050406030204" pitchFamily="18" charset="0"/>
                                      </a:rPr>
                                    </m:ctrlPr>
                                  </m:sSubPr>
                                  <m:e>
                                    <m:r>
                                      <a:rPr lang="en-US" altLang="ja-JP" i="1">
                                        <a:latin typeface="Cambria Math" panose="02040503050406030204" pitchFamily="18" charset="0"/>
                                      </a:rPr>
                                      <m:t>𝐵</m:t>
                                    </m:r>
                                  </m:e>
                                  <m:sub>
                                    <m:r>
                                      <a:rPr lang="en-US" altLang="ja-JP" i="1">
                                        <a:latin typeface="Cambria Math" panose="02040503050406030204" pitchFamily="18" charset="0"/>
                                      </a:rPr>
                                      <m:t>𝑎</m:t>
                                    </m:r>
                                    <m:r>
                                      <a:rPr lang="en-US" altLang="ja-JP" i="1">
                                        <a:latin typeface="Cambria Math" panose="02040503050406030204" pitchFamily="18" charset="0"/>
                                      </a:rPr>
                                      <m:t>,</m:t>
                                    </m:r>
                                    <m:r>
                                      <a:rPr lang="en-US" altLang="ja-JP" b="0" i="1" smtClean="0">
                                        <a:latin typeface="Cambria Math" panose="02040503050406030204" pitchFamily="18" charset="0"/>
                                      </a:rPr>
                                      <m:t>𝑁</m:t>
                                    </m:r>
                                    <m:r>
                                      <a:rPr lang="en-US" altLang="ja-JP" b="0" i="1" smtClean="0">
                                        <a:latin typeface="Cambria Math" panose="02040503050406030204" pitchFamily="18" charset="0"/>
                                      </a:rPr>
                                      <m:t>−2</m:t>
                                    </m:r>
                                  </m:sub>
                                </m:sSub>
                                <m:r>
                                  <m:rPr>
                                    <m:brk m:alnAt="7"/>
                                  </m:rPr>
                                  <a:rPr lang="en-US" altLang="ja-JP" i="1">
                                    <a:latin typeface="Cambria Math" panose="02040503050406030204" pitchFamily="18" charset="0"/>
                                  </a:rPr>
                                  <m:t>(</m:t>
                                </m:r>
                                <m:sSub>
                                  <m:sSubPr>
                                    <m:ctrlPr>
                                      <a:rPr lang="en-US" altLang="ja-JP" i="1">
                                        <a:latin typeface="Cambria Math" panose="02040503050406030204" pitchFamily="18" charset="0"/>
                                      </a:rPr>
                                    </m:ctrlPr>
                                  </m:sSubPr>
                                  <m:e>
                                    <m:r>
                                      <m:rPr>
                                        <m:brk m:alnAt="7"/>
                                      </m:rPr>
                                      <a:rPr lang="en-US" altLang="ja-JP" i="1">
                                        <a:latin typeface="Cambria Math" panose="02040503050406030204" pitchFamily="18" charset="0"/>
                                      </a:rPr>
                                      <m:t>𝑢</m:t>
                                    </m:r>
                                  </m:e>
                                  <m:sub>
                                    <m:r>
                                      <a:rPr lang="en-US" altLang="ja-JP" i="1">
                                        <a:latin typeface="Cambria Math" panose="02040503050406030204" pitchFamily="18" charset="0"/>
                                      </a:rPr>
                                      <m:t>𝑚</m:t>
                                    </m:r>
                                    <m:r>
                                      <a:rPr lang="en-US" altLang="ja-JP" i="1">
                                        <a:latin typeface="Cambria Math" panose="02040503050406030204" pitchFamily="18" charset="0"/>
                                      </a:rPr>
                                      <m:t>−1</m:t>
                                    </m:r>
                                  </m:sub>
                                </m:sSub>
                                <m:r>
                                  <m:rPr>
                                    <m:brk m:alnAt="7"/>
                                  </m:rPr>
                                  <a:rPr lang="en-US" altLang="ja-JP" i="1">
                                    <a:latin typeface="Cambria Math" panose="02040503050406030204" pitchFamily="18" charset="0"/>
                                  </a:rPr>
                                  <m:t>)</m:t>
                                </m:r>
                              </m:e>
                            </m:mr>
                          </m:m>
                        </m:e>
                      </m:d>
                      <m:r>
                        <a:rPr kumimoji="1" lang="en-US" altLang="ja-JP" b="0" i="1" smtClean="0">
                          <a:latin typeface="Cambria Math" panose="02040503050406030204" pitchFamily="18" charset="0"/>
                        </a:rPr>
                        <m:t>, </m:t>
                      </m:r>
                      <m:sSup>
                        <m:sSupPr>
                          <m:ctrlPr>
                            <a:rPr lang="en-US" altLang="ja-JP" i="1" smtClean="0">
                              <a:latin typeface="Cambria Math" panose="02040503050406030204" pitchFamily="18" charset="0"/>
                            </a:rPr>
                          </m:ctrlPr>
                        </m:sSupPr>
                        <m:e>
                          <m:r>
                            <a:rPr lang="en-US" altLang="ja-JP" i="1">
                              <a:latin typeface="Cambria Math" panose="02040503050406030204" pitchFamily="18" charset="0"/>
                            </a:rPr>
                            <m:t>𝐴</m:t>
                          </m:r>
                        </m:e>
                        <m:sup>
                          <m:r>
                            <a:rPr lang="en-US" altLang="ja-JP" i="1">
                              <a:latin typeface="Cambria Math" panose="02040503050406030204" pitchFamily="18" charset="0"/>
                            </a:rPr>
                            <m:t>𝑇</m:t>
                          </m:r>
                        </m:sup>
                      </m:sSup>
                      <m:r>
                        <a:rPr lang="en-US" altLang="ja-JP" i="1">
                          <a:latin typeface="Cambria Math" panose="02040503050406030204" pitchFamily="18" charset="0"/>
                        </a:rPr>
                        <m:t>𝐴</m:t>
                      </m:r>
                      <m:d>
                        <m:dPr>
                          <m:ctrlPr>
                            <a:rPr lang="en-US" altLang="ja-JP" i="1">
                              <a:latin typeface="Cambria Math" panose="02040503050406030204" pitchFamily="18" charset="0"/>
                            </a:rPr>
                          </m:ctrlPr>
                        </m:dPr>
                        <m:e>
                          <m:eqArr>
                            <m:eqArrPr>
                              <m:ctrlPr>
                                <a:rPr lang="en-US" altLang="ja-JP" i="1">
                                  <a:latin typeface="Cambria Math" panose="02040503050406030204" pitchFamily="18" charset="0"/>
                                </a:rPr>
                              </m:ctrlPr>
                            </m:eqArrPr>
                            <m:e>
                              <m:sSub>
                                <m:sSubPr>
                                  <m:ctrlPr>
                                    <a:rPr lang="en-US" altLang="ja-JP" i="1">
                                      <a:latin typeface="Cambria Math" panose="02040503050406030204" pitchFamily="18" charset="0"/>
                                    </a:rPr>
                                  </m:ctrlPr>
                                </m:sSubPr>
                                <m:e>
                                  <m:r>
                                    <a:rPr lang="en-US" altLang="ja-JP" b="1" i="1">
                                      <a:latin typeface="Cambria Math" panose="02040503050406030204" pitchFamily="18" charset="0"/>
                                    </a:rPr>
                                    <m:t>𝑪</m:t>
                                  </m:r>
                                </m:e>
                                <m:sub>
                                  <m:r>
                                    <a:rPr lang="en-US" altLang="ja-JP" i="1">
                                      <a:latin typeface="Cambria Math" panose="02040503050406030204" pitchFamily="18" charset="0"/>
                                    </a:rPr>
                                    <m:t>1</m:t>
                                  </m:r>
                                </m:sub>
                              </m:sSub>
                            </m:e>
                            <m:e>
                              <m:sSub>
                                <m:sSubPr>
                                  <m:ctrlPr>
                                    <a:rPr lang="en-US" altLang="ja-JP" i="1">
                                      <a:latin typeface="Cambria Math" panose="02040503050406030204" pitchFamily="18" charset="0"/>
                                    </a:rPr>
                                  </m:ctrlPr>
                                </m:sSubPr>
                                <m:e>
                                  <m:r>
                                    <a:rPr lang="en-US" altLang="ja-JP" b="1" i="1">
                                      <a:latin typeface="Cambria Math" panose="02040503050406030204" pitchFamily="18" charset="0"/>
                                    </a:rPr>
                                    <m:t>𝑪</m:t>
                                  </m:r>
                                </m:e>
                                <m:sub>
                                  <m:r>
                                    <a:rPr lang="en-US" altLang="ja-JP" i="1">
                                      <a:latin typeface="Cambria Math" panose="02040503050406030204" pitchFamily="18" charset="0"/>
                                    </a:rPr>
                                    <m:t>2</m:t>
                                  </m:r>
                                </m:sub>
                              </m:sSub>
                            </m:e>
                            <m:e>
                              <m:r>
                                <a:rPr lang="en-US" altLang="ja-JP" i="1">
                                  <a:latin typeface="Cambria Math" panose="02040503050406030204" pitchFamily="18" charset="0"/>
                                  <a:ea typeface="Cambria Math" panose="02040503050406030204" pitchFamily="18" charset="0"/>
                                </a:rPr>
                                <m:t>⋮</m:t>
                              </m:r>
                            </m:e>
                            <m:e>
                              <m:sSub>
                                <m:sSubPr>
                                  <m:ctrlPr>
                                    <a:rPr lang="en-US" altLang="ja-JP" i="1">
                                      <a:latin typeface="Cambria Math" panose="02040503050406030204" pitchFamily="18" charset="0"/>
                                    </a:rPr>
                                  </m:ctrlPr>
                                </m:sSubPr>
                                <m:e>
                                  <m:r>
                                    <a:rPr lang="en-US" altLang="ja-JP" b="1" i="1">
                                      <a:latin typeface="Cambria Math" panose="02040503050406030204" pitchFamily="18" charset="0"/>
                                    </a:rPr>
                                    <m:t>𝑪</m:t>
                                  </m:r>
                                </m:e>
                                <m:sub>
                                  <m:r>
                                    <a:rPr lang="en-US" altLang="ja-JP" i="1">
                                      <a:latin typeface="Cambria Math" panose="02040503050406030204" pitchFamily="18" charset="0"/>
                                    </a:rPr>
                                    <m:t>𝑁</m:t>
                                  </m:r>
                                  <m:r>
                                    <a:rPr lang="en-US" altLang="ja-JP" i="1">
                                      <a:latin typeface="Cambria Math" panose="02040503050406030204" pitchFamily="18" charset="0"/>
                                    </a:rPr>
                                    <m:t>−2</m:t>
                                  </m:r>
                                </m:sub>
                              </m:sSub>
                            </m:e>
                          </m:eqArr>
                        </m:e>
                      </m:d>
                      <m:r>
                        <a:rPr lang="en-US" altLang="ja-JP" i="1">
                          <a:latin typeface="Cambria Math" panose="02040503050406030204" pitchFamily="18" charset="0"/>
                        </a:rPr>
                        <m:t>=</m:t>
                      </m:r>
                      <m:nary>
                        <m:naryPr>
                          <m:chr m:val="∑"/>
                          <m:ctrlPr>
                            <a:rPr lang="en-US" altLang="ja-JP" i="1">
                              <a:latin typeface="Cambria Math" panose="02040503050406030204" pitchFamily="18" charset="0"/>
                            </a:rPr>
                          </m:ctrlPr>
                        </m:naryPr>
                        <m:sub>
                          <m:r>
                            <m:rPr>
                              <m:brk m:alnAt="23"/>
                            </m:rPr>
                            <a:rPr lang="en-US" altLang="ja-JP" i="1">
                              <a:latin typeface="Cambria Math" panose="02040503050406030204" pitchFamily="18" charset="0"/>
                            </a:rPr>
                            <m:t>𝑖</m:t>
                          </m:r>
                          <m:r>
                            <a:rPr lang="en-US" altLang="ja-JP" i="1">
                              <a:latin typeface="Cambria Math" panose="02040503050406030204" pitchFamily="18" charset="0"/>
                            </a:rPr>
                            <m:t>=1</m:t>
                          </m:r>
                        </m:sub>
                        <m:sup>
                          <m:r>
                            <a:rPr lang="en-US" altLang="ja-JP" i="1">
                              <a:latin typeface="Cambria Math" panose="02040503050406030204" pitchFamily="18" charset="0"/>
                            </a:rPr>
                            <m:t>𝑁</m:t>
                          </m:r>
                          <m:r>
                            <a:rPr lang="en-US" altLang="ja-JP" i="1">
                              <a:latin typeface="Cambria Math" panose="02040503050406030204" pitchFamily="18" charset="0"/>
                            </a:rPr>
                            <m:t>−2</m:t>
                          </m:r>
                        </m:sup>
                        <m:e>
                          <m:d>
                            <m:dPr>
                              <m:begChr m:val="{"/>
                              <m:endChr m:val="}"/>
                              <m:ctrlPr>
                                <a:rPr lang="en-US" altLang="ja-JP" i="1">
                                  <a:latin typeface="Cambria Math" panose="02040503050406030204" pitchFamily="18" charset="0"/>
                                </a:rPr>
                              </m:ctrlPr>
                            </m:dPr>
                            <m:e>
                              <m:d>
                                <m:dPr>
                                  <m:ctrlPr>
                                    <a:rPr lang="en-US" altLang="ja-JP" i="1">
                                      <a:latin typeface="Cambria Math" panose="02040503050406030204" pitchFamily="18" charset="0"/>
                                    </a:rPr>
                                  </m:ctrlPr>
                                </m:dPr>
                                <m:e>
                                  <m:eqArr>
                                    <m:eqArrPr>
                                      <m:ctrlPr>
                                        <a:rPr lang="en-US" altLang="ja-JP" i="1">
                                          <a:latin typeface="Cambria Math" panose="02040503050406030204" pitchFamily="18" charset="0"/>
                                        </a:rPr>
                                      </m:ctrlPr>
                                    </m:eqArrPr>
                                    <m:e>
                                      <m:sSub>
                                        <m:sSubPr>
                                          <m:ctrlPr>
                                            <a:rPr lang="en-US" altLang="ja-JP" i="1">
                                              <a:latin typeface="Cambria Math" panose="02040503050406030204" pitchFamily="18" charset="0"/>
                                            </a:rPr>
                                          </m:ctrlPr>
                                        </m:sSubPr>
                                        <m:e>
                                          <m:r>
                                            <a:rPr lang="en-US" altLang="ja-JP" i="1">
                                              <a:latin typeface="Cambria Math" panose="02040503050406030204" pitchFamily="18" charset="0"/>
                                            </a:rPr>
                                            <m:t>𝐵</m:t>
                                          </m:r>
                                        </m:e>
                                        <m:sub>
                                          <m:r>
                                            <a:rPr lang="en-US" altLang="ja-JP" i="1">
                                              <a:latin typeface="Cambria Math" panose="02040503050406030204" pitchFamily="18" charset="0"/>
                                            </a:rPr>
                                            <m:t>𝑎</m:t>
                                          </m:r>
                                          <m:r>
                                            <a:rPr lang="en-US" altLang="ja-JP" i="1">
                                              <a:latin typeface="Cambria Math" panose="02040503050406030204" pitchFamily="18" charset="0"/>
                                            </a:rPr>
                                            <m:t>,1</m:t>
                                          </m:r>
                                        </m:sub>
                                      </m:sSub>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en-US" altLang="ja-JP" i="1">
                                                  <a:latin typeface="Cambria Math" panose="02040503050406030204" pitchFamily="18" charset="0"/>
                                                </a:rPr>
                                                <m:t>𝑢</m:t>
                                              </m:r>
                                            </m:e>
                                            <m:sub>
                                              <m:r>
                                                <a:rPr lang="en-US" altLang="ja-JP" i="1">
                                                  <a:latin typeface="Cambria Math" panose="02040503050406030204" pitchFamily="18" charset="0"/>
                                                </a:rPr>
                                                <m:t>1</m:t>
                                              </m:r>
                                            </m:sub>
                                          </m:sSub>
                                        </m:e>
                                      </m:d>
                                      <m:sSub>
                                        <m:sSubPr>
                                          <m:ctrlPr>
                                            <a:rPr lang="en-US" altLang="ja-JP" i="1">
                                              <a:latin typeface="Cambria Math" panose="02040503050406030204" pitchFamily="18" charset="0"/>
                                            </a:rPr>
                                          </m:ctrlPr>
                                        </m:sSubPr>
                                        <m:e>
                                          <m:r>
                                            <a:rPr lang="en-US" altLang="ja-JP" b="1" i="1">
                                              <a:latin typeface="Cambria Math" panose="02040503050406030204" pitchFamily="18" charset="0"/>
                                            </a:rPr>
                                            <m:t>𝒒</m:t>
                                          </m:r>
                                        </m:e>
                                        <m:sub>
                                          <m:r>
                                            <a:rPr lang="en-US" altLang="ja-JP" i="1">
                                              <a:latin typeface="Cambria Math" panose="02040503050406030204" pitchFamily="18" charset="0"/>
                                            </a:rPr>
                                            <m:t>𝑖</m:t>
                                          </m:r>
                                        </m:sub>
                                      </m:sSub>
                                    </m:e>
                                    <m:e>
                                      <m:sSub>
                                        <m:sSubPr>
                                          <m:ctrlPr>
                                            <a:rPr lang="en-US" altLang="ja-JP" i="1">
                                              <a:latin typeface="Cambria Math" panose="02040503050406030204" pitchFamily="18" charset="0"/>
                                            </a:rPr>
                                          </m:ctrlPr>
                                        </m:sSubPr>
                                        <m:e>
                                          <m:r>
                                            <a:rPr lang="en-US" altLang="ja-JP" i="1">
                                              <a:latin typeface="Cambria Math" panose="02040503050406030204" pitchFamily="18" charset="0"/>
                                            </a:rPr>
                                            <m:t>𝐵</m:t>
                                          </m:r>
                                        </m:e>
                                        <m:sub>
                                          <m:r>
                                            <a:rPr lang="en-US" altLang="ja-JP" i="1">
                                              <a:latin typeface="Cambria Math" panose="02040503050406030204" pitchFamily="18" charset="0"/>
                                            </a:rPr>
                                            <m:t>𝑎</m:t>
                                          </m:r>
                                          <m:r>
                                            <a:rPr lang="en-US" altLang="ja-JP" i="1">
                                              <a:latin typeface="Cambria Math" panose="02040503050406030204" pitchFamily="18" charset="0"/>
                                            </a:rPr>
                                            <m:t>,2</m:t>
                                          </m:r>
                                        </m:sub>
                                      </m:sSub>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en-US" altLang="ja-JP" i="1">
                                                  <a:latin typeface="Cambria Math" panose="02040503050406030204" pitchFamily="18" charset="0"/>
                                                </a:rPr>
                                                <m:t>𝑢</m:t>
                                              </m:r>
                                            </m:e>
                                            <m:sub>
                                              <m:r>
                                                <a:rPr lang="en-US" altLang="ja-JP" i="1">
                                                  <a:latin typeface="Cambria Math" panose="02040503050406030204" pitchFamily="18" charset="0"/>
                                                </a:rPr>
                                                <m:t>2</m:t>
                                              </m:r>
                                            </m:sub>
                                          </m:sSub>
                                        </m:e>
                                      </m:d>
                                      <m:sSub>
                                        <m:sSubPr>
                                          <m:ctrlPr>
                                            <a:rPr lang="en-US" altLang="ja-JP" i="1">
                                              <a:latin typeface="Cambria Math" panose="02040503050406030204" pitchFamily="18" charset="0"/>
                                            </a:rPr>
                                          </m:ctrlPr>
                                        </m:sSubPr>
                                        <m:e>
                                          <m:r>
                                            <a:rPr lang="en-US" altLang="ja-JP" b="1" i="1">
                                              <a:latin typeface="Cambria Math" panose="02040503050406030204" pitchFamily="18" charset="0"/>
                                            </a:rPr>
                                            <m:t>𝒒</m:t>
                                          </m:r>
                                        </m:e>
                                        <m:sub>
                                          <m:r>
                                            <a:rPr lang="en-US" altLang="ja-JP" i="1">
                                              <a:latin typeface="Cambria Math" panose="02040503050406030204" pitchFamily="18" charset="0"/>
                                            </a:rPr>
                                            <m:t>𝑖</m:t>
                                          </m:r>
                                        </m:sub>
                                      </m:sSub>
                                    </m:e>
                                    <m:e>
                                      <m:r>
                                        <a:rPr lang="en-US" altLang="ja-JP" i="1">
                                          <a:latin typeface="Cambria Math" panose="02040503050406030204" pitchFamily="18" charset="0"/>
                                          <a:ea typeface="Cambria Math" panose="02040503050406030204" pitchFamily="18" charset="0"/>
                                        </a:rPr>
                                        <m:t>⋮</m:t>
                                      </m:r>
                                    </m:e>
                                    <m:e>
                                      <m:sSub>
                                        <m:sSubPr>
                                          <m:ctrlPr>
                                            <a:rPr lang="en-US" altLang="ja-JP" i="1">
                                              <a:latin typeface="Cambria Math" panose="02040503050406030204" pitchFamily="18" charset="0"/>
                                            </a:rPr>
                                          </m:ctrlPr>
                                        </m:sSubPr>
                                        <m:e>
                                          <m:r>
                                            <a:rPr lang="en-US" altLang="ja-JP" i="1">
                                              <a:latin typeface="Cambria Math" panose="02040503050406030204" pitchFamily="18" charset="0"/>
                                            </a:rPr>
                                            <m:t>𝐵</m:t>
                                          </m:r>
                                        </m:e>
                                        <m:sub>
                                          <m:r>
                                            <a:rPr lang="en-US" altLang="ja-JP" i="1">
                                              <a:latin typeface="Cambria Math" panose="02040503050406030204" pitchFamily="18" charset="0"/>
                                            </a:rPr>
                                            <m:t>𝑎</m:t>
                                          </m:r>
                                          <m:r>
                                            <a:rPr lang="en-US" altLang="ja-JP" i="1">
                                              <a:latin typeface="Cambria Math" panose="02040503050406030204" pitchFamily="18" charset="0"/>
                                            </a:rPr>
                                            <m:t>,</m:t>
                                          </m:r>
                                          <m:r>
                                            <a:rPr lang="en-US" altLang="ja-JP" i="1">
                                              <a:latin typeface="Cambria Math" panose="02040503050406030204" pitchFamily="18" charset="0"/>
                                            </a:rPr>
                                            <m:t>𝑁</m:t>
                                          </m:r>
                                          <m:r>
                                            <a:rPr lang="en-US" altLang="ja-JP" i="1">
                                              <a:latin typeface="Cambria Math" panose="02040503050406030204" pitchFamily="18" charset="0"/>
                                            </a:rPr>
                                            <m:t>−2</m:t>
                                          </m:r>
                                        </m:sub>
                                      </m:sSub>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en-US" altLang="ja-JP" i="1">
                                                  <a:latin typeface="Cambria Math" panose="02040503050406030204" pitchFamily="18" charset="0"/>
                                                </a:rPr>
                                                <m:t>𝑢</m:t>
                                              </m:r>
                                            </m:e>
                                            <m:sub>
                                              <m:r>
                                                <a:rPr lang="en-US" altLang="ja-JP" i="1">
                                                  <a:latin typeface="Cambria Math" panose="02040503050406030204" pitchFamily="18" charset="0"/>
                                                </a:rPr>
                                                <m:t>𝑁</m:t>
                                              </m:r>
                                              <m:r>
                                                <a:rPr lang="en-US" altLang="ja-JP" i="1">
                                                  <a:latin typeface="Cambria Math" panose="02040503050406030204" pitchFamily="18" charset="0"/>
                                                </a:rPr>
                                                <m:t>−2</m:t>
                                              </m:r>
                                            </m:sub>
                                          </m:sSub>
                                        </m:e>
                                      </m:d>
                                      <m:sSub>
                                        <m:sSubPr>
                                          <m:ctrlPr>
                                            <a:rPr lang="en-US" altLang="ja-JP" i="1">
                                              <a:latin typeface="Cambria Math" panose="02040503050406030204" pitchFamily="18" charset="0"/>
                                            </a:rPr>
                                          </m:ctrlPr>
                                        </m:sSubPr>
                                        <m:e>
                                          <m:r>
                                            <a:rPr lang="en-US" altLang="ja-JP" b="1" i="1">
                                              <a:latin typeface="Cambria Math" panose="02040503050406030204" pitchFamily="18" charset="0"/>
                                            </a:rPr>
                                            <m:t>𝒒</m:t>
                                          </m:r>
                                        </m:e>
                                        <m:sub>
                                          <m:r>
                                            <a:rPr lang="en-US" altLang="ja-JP" i="1">
                                              <a:latin typeface="Cambria Math" panose="02040503050406030204" pitchFamily="18" charset="0"/>
                                            </a:rPr>
                                            <m:t>𝑖</m:t>
                                          </m:r>
                                        </m:sub>
                                      </m:sSub>
                                    </m:e>
                                  </m:eqArr>
                                </m:e>
                              </m:d>
                            </m:e>
                          </m:d>
                        </m:e>
                      </m:nary>
                    </m:oMath>
                  </m:oMathPara>
                </a14:m>
                <a:endParaRPr lang="ja-JP" altLang="en-US" dirty="0"/>
              </a:p>
              <a:p>
                <a:endParaRPr kumimoji="1" lang="ja-JP" altLang="en-US" dirty="0"/>
              </a:p>
            </p:txBody>
          </p:sp>
        </mc:Choice>
        <mc:Fallback xmlns="">
          <p:sp>
            <p:nvSpPr>
              <p:cNvPr id="5" name="テキスト ボックス 4">
                <a:extLst>
                  <a:ext uri="{FF2B5EF4-FFF2-40B4-BE49-F238E27FC236}">
                    <a16:creationId xmlns:a16="http://schemas.microsoft.com/office/drawing/2014/main" id="{A88A154F-7ED1-6CA7-781B-C89A15C1B087}"/>
                  </a:ext>
                </a:extLst>
              </p:cNvPr>
              <p:cNvSpPr txBox="1">
                <a:spLocks noRot="1" noChangeAspect="1" noMove="1" noResize="1" noEditPoints="1" noAdjustHandles="1" noChangeArrowheads="1" noChangeShapeType="1" noTextEdit="1"/>
              </p:cNvSpPr>
              <p:nvPr/>
            </p:nvSpPr>
            <p:spPr>
              <a:xfrm>
                <a:off x="993673" y="4900836"/>
                <a:ext cx="10204653" cy="1592039"/>
              </a:xfrm>
              <a:prstGeom prst="rect">
                <a:avLst/>
              </a:prstGeom>
              <a:blipFill>
                <a:blip r:embed="rId3"/>
                <a:stretch>
                  <a:fillRect/>
                </a:stretch>
              </a:blipFill>
            </p:spPr>
            <p:txBody>
              <a:bodyPr/>
              <a:lstStyle/>
              <a:p>
                <a:r>
                  <a:rPr lang="ja-JP" altLang="en-US">
                    <a:noFill/>
                  </a:rPr>
                  <a:t> </a:t>
                </a:r>
              </a:p>
            </p:txBody>
          </p:sp>
        </mc:Fallback>
      </mc:AlternateContent>
      <p:sp>
        <p:nvSpPr>
          <p:cNvPr id="6" name="日付プレースホルダー 5">
            <a:extLst>
              <a:ext uri="{FF2B5EF4-FFF2-40B4-BE49-F238E27FC236}">
                <a16:creationId xmlns:a16="http://schemas.microsoft.com/office/drawing/2014/main" id="{CFA0FF2A-33E1-4C95-C424-E07E7D804D9E}"/>
              </a:ext>
            </a:extLst>
          </p:cNvPr>
          <p:cNvSpPr>
            <a:spLocks noGrp="1"/>
          </p:cNvSpPr>
          <p:nvPr>
            <p:ph type="dt" sz="half" idx="10"/>
          </p:nvPr>
        </p:nvSpPr>
        <p:spPr/>
        <p:txBody>
          <a:bodyPr/>
          <a:lstStyle/>
          <a:p>
            <a:r>
              <a:rPr kumimoji="1" lang="en-US" altLang="ja-JP"/>
              <a:t>2024/1/31</a:t>
            </a:r>
            <a:endParaRPr kumimoji="1" lang="ja-JP" altLang="en-US"/>
          </a:p>
        </p:txBody>
      </p:sp>
      <p:sp>
        <p:nvSpPr>
          <p:cNvPr id="8" name="スライド番号プレースホルダー 7">
            <a:extLst>
              <a:ext uri="{FF2B5EF4-FFF2-40B4-BE49-F238E27FC236}">
                <a16:creationId xmlns:a16="http://schemas.microsoft.com/office/drawing/2014/main" id="{4779E3D0-DE88-5848-6AE0-7468FAAEE041}"/>
              </a:ext>
            </a:extLst>
          </p:cNvPr>
          <p:cNvSpPr>
            <a:spLocks noGrp="1"/>
          </p:cNvSpPr>
          <p:nvPr>
            <p:ph type="sldNum" sz="quarter" idx="12"/>
          </p:nvPr>
        </p:nvSpPr>
        <p:spPr/>
        <p:txBody>
          <a:bodyPr/>
          <a:lstStyle/>
          <a:p>
            <a:fld id="{1A33C891-B2ED-40BC-9E9F-45F2CE42BAA2}" type="slidenum">
              <a:rPr lang="ja-JP" altLang="en-US" smtClean="0"/>
              <a:pPr/>
              <a:t>34</a:t>
            </a:fld>
            <a:r>
              <a:rPr lang="en-US" altLang="ja-JP"/>
              <a:t>/17</a:t>
            </a:r>
            <a:endParaRPr kumimoji="1" lang="ja-JP" altLang="en-US" dirty="0"/>
          </a:p>
        </p:txBody>
      </p:sp>
      <p:sp>
        <p:nvSpPr>
          <p:cNvPr id="9" name="フッター プレースホルダー 8">
            <a:extLst>
              <a:ext uri="{FF2B5EF4-FFF2-40B4-BE49-F238E27FC236}">
                <a16:creationId xmlns:a16="http://schemas.microsoft.com/office/drawing/2014/main" id="{D271E2DD-9D39-C845-BE51-3D98B209F003}"/>
              </a:ext>
            </a:extLst>
          </p:cNvPr>
          <p:cNvSpPr>
            <a:spLocks noGrp="1"/>
          </p:cNvSpPr>
          <p:nvPr>
            <p:ph type="ftr" sz="quarter" idx="11"/>
          </p:nvPr>
        </p:nvSpPr>
        <p:spPr/>
        <p:txBody>
          <a:bodyPr/>
          <a:lstStyle/>
          <a:p>
            <a:r>
              <a:rPr kumimoji="1" lang="ja-JP" altLang="en-US"/>
              <a:t>曲線近傍を移動する視点から見えるステレオ自由視点画像の高速生成</a:t>
            </a:r>
          </a:p>
        </p:txBody>
      </p:sp>
    </p:spTree>
    <p:extLst>
      <p:ext uri="{BB962C8B-B14F-4D97-AF65-F5344CB8AC3E}">
        <p14:creationId xmlns:p14="http://schemas.microsoft.com/office/powerpoint/2010/main" val="34899774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タイトル 1">
                <a:extLst>
                  <a:ext uri="{FF2B5EF4-FFF2-40B4-BE49-F238E27FC236}">
                    <a16:creationId xmlns:a16="http://schemas.microsoft.com/office/drawing/2014/main" id="{EF8B48F2-B123-8B2D-A312-45F3CD025D6C}"/>
                  </a:ext>
                </a:extLst>
              </p:cNvPr>
              <p:cNvSpPr>
                <a:spLocks noGrp="1"/>
              </p:cNvSpPr>
              <p:nvPr>
                <p:ph type="title"/>
              </p:nvPr>
            </p:nvSpPr>
            <p:spPr/>
            <p:txBody>
              <a:bodyPr/>
              <a:lstStyle/>
              <a:p>
                <a14:m>
                  <m:oMath xmlns:m="http://schemas.openxmlformats.org/officeDocument/2006/math">
                    <m:sSub>
                      <m:sSubPr>
                        <m:ctrlPr>
                          <a:rPr kumimoji="1" lang="en-US" altLang="ja-JP" b="0" i="1" smtClean="0">
                            <a:latin typeface="Cambria Math" panose="02040503050406030204" pitchFamily="18" charset="0"/>
                          </a:rPr>
                        </m:ctrlPr>
                      </m:sSubPr>
                      <m:e>
                        <m:r>
                          <m:rPr>
                            <m:brk m:alnAt="7"/>
                          </m:rPr>
                          <a:rPr kumimoji="1" lang="en-US" altLang="ja-JP" b="0" i="1" smtClean="0">
                            <a:latin typeface="Cambria Math" panose="02040503050406030204" pitchFamily="18" charset="0"/>
                          </a:rPr>
                          <m:t>𝑢</m:t>
                        </m:r>
                      </m:e>
                      <m:sub>
                        <m:r>
                          <a:rPr kumimoji="1" lang="en-US" altLang="ja-JP" b="0" i="1" smtClean="0">
                            <a:latin typeface="Cambria Math" panose="02040503050406030204" pitchFamily="18" charset="0"/>
                          </a:rPr>
                          <m:t>𝑖</m:t>
                        </m:r>
                      </m:sub>
                    </m:sSub>
                  </m:oMath>
                </a14:m>
                <a:r>
                  <a:rPr kumimoji="1" lang="ja-JP" altLang="en-US" dirty="0"/>
                  <a:t>の決定方法</a:t>
                </a:r>
              </a:p>
            </p:txBody>
          </p:sp>
        </mc:Choice>
        <mc:Fallback xmlns="">
          <p:sp>
            <p:nvSpPr>
              <p:cNvPr id="2" name="タイトル 1">
                <a:extLst>
                  <a:ext uri="{FF2B5EF4-FFF2-40B4-BE49-F238E27FC236}">
                    <a16:creationId xmlns:a16="http://schemas.microsoft.com/office/drawing/2014/main" id="{EF8B48F2-B123-8B2D-A312-45F3CD025D6C}"/>
                  </a:ext>
                </a:extLst>
              </p:cNvPr>
              <p:cNvSpPr>
                <a:spLocks noGrp="1" noRot="1" noChangeAspect="1" noMove="1" noResize="1" noEditPoints="1" noAdjustHandles="1" noChangeArrowheads="1" noChangeShapeType="1" noTextEdit="1"/>
              </p:cNvSpPr>
              <p:nvPr>
                <p:ph type="title"/>
              </p:nvPr>
            </p:nvSpPr>
            <p:spPr>
              <a:blipFill>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E5665853-C0E0-16EE-8A7B-1AE1DE87A9D9}"/>
                  </a:ext>
                </a:extLst>
              </p:cNvPr>
              <p:cNvSpPr>
                <a:spLocks noGrp="1"/>
              </p:cNvSpPr>
              <p:nvPr>
                <p:ph idx="1"/>
              </p:nvPr>
            </p:nvSpPr>
            <p:spPr/>
            <p:txBody>
              <a:bodyPr/>
              <a:lstStyle/>
              <a:p>
                <a14:m>
                  <m:oMath xmlns:m="http://schemas.openxmlformats.org/officeDocument/2006/math">
                    <m:sSub>
                      <m:sSubPr>
                        <m:ctrlPr>
                          <a:rPr lang="en-US" altLang="ja-JP" i="1" smtClean="0">
                            <a:latin typeface="Cambria Math" panose="02040503050406030204" pitchFamily="18" charset="0"/>
                          </a:rPr>
                        </m:ctrlPr>
                      </m:sSubPr>
                      <m:e>
                        <m:r>
                          <a:rPr lang="en-US" altLang="ja-JP" b="1" i="1">
                            <a:latin typeface="Cambria Math" panose="02040503050406030204" pitchFamily="18" charset="0"/>
                          </a:rPr>
                          <m:t>𝑽</m:t>
                        </m:r>
                      </m:e>
                      <m:sub>
                        <m:r>
                          <a:rPr lang="en-US" altLang="ja-JP" b="0" i="1" smtClean="0">
                            <a:latin typeface="Cambria Math" panose="02040503050406030204" pitchFamily="18" charset="0"/>
                          </a:rPr>
                          <m:t>𝑖</m:t>
                        </m:r>
                      </m:sub>
                    </m:sSub>
                  </m:oMath>
                </a14:m>
                <a:r>
                  <a:rPr lang="ja-JP" altLang="en-US" dirty="0"/>
                  <a:t>の分布から第一主成分を求めて計算</a:t>
                </a:r>
                <a:endParaRPr lang="en-US" altLang="ja-JP" dirty="0"/>
              </a:p>
              <a:p>
                <a:pPr lvl="1"/>
                <a14:m>
                  <m:oMath xmlns:m="http://schemas.openxmlformats.org/officeDocument/2006/math">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𝑑</m:t>
                        </m:r>
                      </m:e>
                      <m:sub>
                        <m:r>
                          <a:rPr kumimoji="1" lang="en-US" altLang="ja-JP" b="0" i="1" smtClean="0">
                            <a:latin typeface="Cambria Math" panose="02040503050406030204" pitchFamily="18" charset="0"/>
                          </a:rPr>
                          <m:t>𝑖</m:t>
                        </m:r>
                      </m:sub>
                    </m:sSub>
                    <m:r>
                      <a:rPr kumimoji="1" lang="en-US" altLang="ja-JP" b="0" i="1" smtClean="0">
                        <a:latin typeface="Cambria Math" panose="02040503050406030204" pitchFamily="18" charset="0"/>
                      </a:rPr>
                      <m:t>=</m:t>
                    </m:r>
                    <m:r>
                      <a:rPr kumimoji="1" lang="en-US" altLang="ja-JP" b="1" i="1" smtClean="0">
                        <a:latin typeface="Cambria Math" panose="02040503050406030204" pitchFamily="18" charset="0"/>
                      </a:rPr>
                      <m:t>𝒘</m:t>
                    </m:r>
                    <m:sSup>
                      <m:sSupPr>
                        <m:ctrlPr>
                          <a:rPr kumimoji="1" lang="en-US" altLang="ja-JP" b="1" i="1" smtClean="0">
                            <a:latin typeface="Cambria Math" panose="02040503050406030204" pitchFamily="18" charset="0"/>
                          </a:rPr>
                        </m:ctrlPr>
                      </m:sSupPr>
                      <m:e>
                        <m:d>
                          <m:dPr>
                            <m:ctrlPr>
                              <a:rPr kumimoji="1" lang="en-US" altLang="ja-JP" b="1" i="1" smtClean="0">
                                <a:latin typeface="Cambria Math" panose="02040503050406030204" pitchFamily="18" charset="0"/>
                              </a:rPr>
                            </m:ctrlPr>
                          </m:dPr>
                          <m:e>
                            <m:sSub>
                              <m:sSubPr>
                                <m:ctrlPr>
                                  <a:rPr kumimoji="1" lang="en-US" altLang="ja-JP" b="1" i="1" smtClean="0">
                                    <a:latin typeface="Cambria Math" panose="02040503050406030204" pitchFamily="18" charset="0"/>
                                  </a:rPr>
                                </m:ctrlPr>
                              </m:sSubPr>
                              <m:e>
                                <m:r>
                                  <a:rPr kumimoji="1" lang="en-US" altLang="ja-JP" b="1" i="1" smtClean="0">
                                    <a:latin typeface="Cambria Math" panose="02040503050406030204" pitchFamily="18" charset="0"/>
                                  </a:rPr>
                                  <m:t>𝑽</m:t>
                                </m:r>
                              </m:e>
                              <m:sub>
                                <m:r>
                                  <a:rPr kumimoji="1" lang="en-US" altLang="ja-JP" b="0" i="1" smtClean="0">
                                    <a:latin typeface="Cambria Math" panose="02040503050406030204" pitchFamily="18" charset="0"/>
                                  </a:rPr>
                                  <m:t>𝑖</m:t>
                                </m:r>
                              </m:sub>
                            </m:sSub>
                            <m:r>
                              <a:rPr kumimoji="1" lang="en-US" altLang="ja-JP" b="1" i="1" smtClean="0">
                                <a:latin typeface="Cambria Math" panose="02040503050406030204" pitchFamily="18" charset="0"/>
                              </a:rPr>
                              <m:t>−</m:t>
                            </m:r>
                            <m:sSub>
                              <m:sSubPr>
                                <m:ctrlPr>
                                  <a:rPr kumimoji="1" lang="en-US" altLang="ja-JP" b="1" i="1" smtClean="0">
                                    <a:latin typeface="Cambria Math" panose="02040503050406030204" pitchFamily="18" charset="0"/>
                                  </a:rPr>
                                </m:ctrlPr>
                              </m:sSubPr>
                              <m:e>
                                <m:r>
                                  <a:rPr kumimoji="1" lang="en-US" altLang="ja-JP" b="1" i="1" smtClean="0">
                                    <a:latin typeface="Cambria Math" panose="02040503050406030204" pitchFamily="18" charset="0"/>
                                  </a:rPr>
                                  <m:t>𝑽</m:t>
                                </m:r>
                              </m:e>
                              <m:sub>
                                <m:r>
                                  <a:rPr kumimoji="1" lang="en-US" altLang="ja-JP" b="0" i="1" smtClean="0">
                                    <a:latin typeface="Cambria Math" panose="02040503050406030204" pitchFamily="18" charset="0"/>
                                  </a:rPr>
                                  <m:t>0</m:t>
                                </m:r>
                              </m:sub>
                            </m:sSub>
                          </m:e>
                        </m:d>
                      </m:e>
                      <m:sup>
                        <m:r>
                          <a:rPr kumimoji="1" lang="en-US" altLang="ja-JP" b="0" i="1" smtClean="0">
                            <a:latin typeface="Cambria Math" panose="02040503050406030204" pitchFamily="18" charset="0"/>
                          </a:rPr>
                          <m:t>𝑇</m:t>
                        </m:r>
                      </m:sup>
                    </m:sSup>
                  </m:oMath>
                </a14:m>
                <a:endParaRPr kumimoji="1" lang="ja-JP" altLang="en-US" b="1" dirty="0"/>
              </a:p>
            </p:txBody>
          </p:sp>
        </mc:Choice>
        <mc:Fallback xmlns="">
          <p:sp>
            <p:nvSpPr>
              <p:cNvPr id="3" name="コンテンツ プレースホルダー 2">
                <a:extLst>
                  <a:ext uri="{FF2B5EF4-FFF2-40B4-BE49-F238E27FC236}">
                    <a16:creationId xmlns:a16="http://schemas.microsoft.com/office/drawing/2014/main" id="{E5665853-C0E0-16EE-8A7B-1AE1DE87A9D9}"/>
                  </a:ext>
                </a:extLst>
              </p:cNvPr>
              <p:cNvSpPr>
                <a:spLocks noGrp="1" noRot="1" noChangeAspect="1" noMove="1" noResize="1" noEditPoints="1" noAdjustHandles="1" noChangeArrowheads="1" noChangeShapeType="1" noTextEdit="1"/>
              </p:cNvSpPr>
              <p:nvPr>
                <p:ph idx="1"/>
              </p:nvPr>
            </p:nvSpPr>
            <p:spPr>
              <a:blipFill>
                <a:blip r:embed="rId3"/>
                <a:stretch>
                  <a:fillRect t="-2241"/>
                </a:stretch>
              </a:blipFill>
            </p:spPr>
            <p:txBody>
              <a:bodyPr/>
              <a:lstStyle/>
              <a:p>
                <a:r>
                  <a:rPr lang="ja-JP" altLang="en-US">
                    <a:noFill/>
                  </a:rPr>
                  <a:t> </a:t>
                </a:r>
              </a:p>
            </p:txBody>
          </p:sp>
        </mc:Fallback>
      </mc:AlternateContent>
      <p:pic>
        <p:nvPicPr>
          <p:cNvPr id="6" name="図 5">
            <a:extLst>
              <a:ext uri="{FF2B5EF4-FFF2-40B4-BE49-F238E27FC236}">
                <a16:creationId xmlns:a16="http://schemas.microsoft.com/office/drawing/2014/main" id="{2BA3A1F7-FFD7-267C-3D99-01BBF47E3E46}"/>
              </a:ext>
            </a:extLst>
          </p:cNvPr>
          <p:cNvPicPr>
            <a:picLocks noChangeAspect="1"/>
          </p:cNvPicPr>
          <p:nvPr/>
        </p:nvPicPr>
        <p:blipFill>
          <a:blip r:embed="rId4"/>
          <a:stretch>
            <a:fillRect/>
          </a:stretch>
        </p:blipFill>
        <p:spPr>
          <a:xfrm>
            <a:off x="1030408" y="2720139"/>
            <a:ext cx="10564519" cy="3591761"/>
          </a:xfrm>
          <a:prstGeom prst="rect">
            <a:avLst/>
          </a:prstGeom>
        </p:spPr>
      </p:pic>
      <p:sp>
        <p:nvSpPr>
          <p:cNvPr id="5" name="日付プレースホルダー 4">
            <a:extLst>
              <a:ext uri="{FF2B5EF4-FFF2-40B4-BE49-F238E27FC236}">
                <a16:creationId xmlns:a16="http://schemas.microsoft.com/office/drawing/2014/main" id="{9A69DC4B-5CF1-F873-D12F-D74854D4B727}"/>
              </a:ext>
            </a:extLst>
          </p:cNvPr>
          <p:cNvSpPr>
            <a:spLocks noGrp="1"/>
          </p:cNvSpPr>
          <p:nvPr>
            <p:ph type="dt" sz="half" idx="10"/>
          </p:nvPr>
        </p:nvSpPr>
        <p:spPr/>
        <p:txBody>
          <a:bodyPr/>
          <a:lstStyle/>
          <a:p>
            <a:r>
              <a:rPr kumimoji="1" lang="en-US" altLang="ja-JP"/>
              <a:t>2024/1/31</a:t>
            </a:r>
            <a:endParaRPr kumimoji="1" lang="ja-JP" altLang="en-US"/>
          </a:p>
        </p:txBody>
      </p:sp>
      <p:sp>
        <p:nvSpPr>
          <p:cNvPr id="8" name="スライド番号プレースホルダー 7">
            <a:extLst>
              <a:ext uri="{FF2B5EF4-FFF2-40B4-BE49-F238E27FC236}">
                <a16:creationId xmlns:a16="http://schemas.microsoft.com/office/drawing/2014/main" id="{5406D1FB-F6ED-5178-A1D4-B5A1F32B65DA}"/>
              </a:ext>
            </a:extLst>
          </p:cNvPr>
          <p:cNvSpPr>
            <a:spLocks noGrp="1"/>
          </p:cNvSpPr>
          <p:nvPr>
            <p:ph type="sldNum" sz="quarter" idx="12"/>
          </p:nvPr>
        </p:nvSpPr>
        <p:spPr/>
        <p:txBody>
          <a:bodyPr/>
          <a:lstStyle/>
          <a:p>
            <a:fld id="{1A33C891-B2ED-40BC-9E9F-45F2CE42BAA2}" type="slidenum">
              <a:rPr lang="ja-JP" altLang="en-US" smtClean="0"/>
              <a:pPr/>
              <a:t>35</a:t>
            </a:fld>
            <a:r>
              <a:rPr lang="en-US" altLang="ja-JP"/>
              <a:t>/17</a:t>
            </a:r>
            <a:endParaRPr kumimoji="1" lang="ja-JP" altLang="en-US" dirty="0"/>
          </a:p>
        </p:txBody>
      </p:sp>
      <p:sp>
        <p:nvSpPr>
          <p:cNvPr id="9" name="フッター プレースホルダー 8">
            <a:extLst>
              <a:ext uri="{FF2B5EF4-FFF2-40B4-BE49-F238E27FC236}">
                <a16:creationId xmlns:a16="http://schemas.microsoft.com/office/drawing/2014/main" id="{F7887EE0-FE6D-B2DD-A91D-FEC27F6F6EFD}"/>
              </a:ext>
            </a:extLst>
          </p:cNvPr>
          <p:cNvSpPr>
            <a:spLocks noGrp="1"/>
          </p:cNvSpPr>
          <p:nvPr>
            <p:ph type="ftr" sz="quarter" idx="11"/>
          </p:nvPr>
        </p:nvSpPr>
        <p:spPr/>
        <p:txBody>
          <a:bodyPr/>
          <a:lstStyle/>
          <a:p>
            <a:r>
              <a:rPr kumimoji="1" lang="ja-JP" altLang="en-US"/>
              <a:t>曲線近傍を移動する視点から見えるステレオ自由視点画像の高速生成</a:t>
            </a:r>
          </a:p>
        </p:txBody>
      </p:sp>
    </p:spTree>
    <p:extLst>
      <p:ext uri="{BB962C8B-B14F-4D97-AF65-F5344CB8AC3E}">
        <p14:creationId xmlns:p14="http://schemas.microsoft.com/office/powerpoint/2010/main" val="8563315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16C30B-88DD-15EE-F3E6-6BB362AB69C2}"/>
              </a:ext>
            </a:extLst>
          </p:cNvPr>
          <p:cNvSpPr>
            <a:spLocks noGrp="1"/>
          </p:cNvSpPr>
          <p:nvPr>
            <p:ph type="title"/>
          </p:nvPr>
        </p:nvSpPr>
        <p:spPr/>
        <p:txBody>
          <a:bodyPr/>
          <a:lstStyle/>
          <a:p>
            <a:r>
              <a:rPr lang="ja-JP" altLang="en-US" dirty="0"/>
              <a:t>関連研究との速度比較</a:t>
            </a:r>
            <a:endParaRPr kumimoji="1" lang="ja-JP" altLang="en-US" dirty="0"/>
          </a:p>
        </p:txBody>
      </p:sp>
      <p:graphicFrame>
        <p:nvGraphicFramePr>
          <p:cNvPr id="7" name="コンテンツ プレースホルダー 6">
            <a:extLst>
              <a:ext uri="{FF2B5EF4-FFF2-40B4-BE49-F238E27FC236}">
                <a16:creationId xmlns:a16="http://schemas.microsoft.com/office/drawing/2014/main" id="{4F828740-BA62-AB74-D562-4A87B13DF294}"/>
              </a:ext>
            </a:extLst>
          </p:cNvPr>
          <p:cNvGraphicFramePr>
            <a:graphicFrameLocks noGrp="1"/>
          </p:cNvGraphicFramePr>
          <p:nvPr>
            <p:ph idx="1"/>
            <p:extLst>
              <p:ext uri="{D42A27DB-BD31-4B8C-83A1-F6EECF244321}">
                <p14:modId xmlns:p14="http://schemas.microsoft.com/office/powerpoint/2010/main" val="1529259308"/>
              </p:ext>
            </p:extLst>
          </p:nvPr>
        </p:nvGraphicFramePr>
        <p:xfrm>
          <a:off x="838200" y="1825625"/>
          <a:ext cx="10515600" cy="222504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2277853864"/>
                    </a:ext>
                  </a:extLst>
                </a:gridCol>
                <a:gridCol w="2628900">
                  <a:extLst>
                    <a:ext uri="{9D8B030D-6E8A-4147-A177-3AD203B41FA5}">
                      <a16:colId xmlns:a16="http://schemas.microsoft.com/office/drawing/2014/main" val="3142786847"/>
                    </a:ext>
                  </a:extLst>
                </a:gridCol>
                <a:gridCol w="2628900">
                  <a:extLst>
                    <a:ext uri="{9D8B030D-6E8A-4147-A177-3AD203B41FA5}">
                      <a16:colId xmlns:a16="http://schemas.microsoft.com/office/drawing/2014/main" val="446652493"/>
                    </a:ext>
                  </a:extLst>
                </a:gridCol>
                <a:gridCol w="2628900">
                  <a:extLst>
                    <a:ext uri="{9D8B030D-6E8A-4147-A177-3AD203B41FA5}">
                      <a16:colId xmlns:a16="http://schemas.microsoft.com/office/drawing/2014/main" val="2950210178"/>
                    </a:ext>
                  </a:extLst>
                </a:gridCol>
              </a:tblGrid>
              <a:tr h="370840">
                <a:tc>
                  <a:txBody>
                    <a:bodyPr/>
                    <a:lstStyle/>
                    <a:p>
                      <a:r>
                        <a:rPr kumimoji="1" lang="ja-JP" altLang="en-US" dirty="0"/>
                        <a:t>研究</a:t>
                      </a:r>
                    </a:p>
                  </a:txBody>
                  <a:tcPr/>
                </a:tc>
                <a:tc>
                  <a:txBody>
                    <a:bodyPr/>
                    <a:lstStyle/>
                    <a:p>
                      <a:r>
                        <a:rPr kumimoji="1" lang="ja-JP" altLang="en-US" dirty="0"/>
                        <a:t>生成画像サイズ</a:t>
                      </a:r>
                      <a:r>
                        <a:rPr kumimoji="1" lang="en-US" altLang="ja-JP" dirty="0"/>
                        <a:t>[</a:t>
                      </a:r>
                      <a:r>
                        <a:rPr kumimoji="1" lang="en-US" altLang="ja-JP" dirty="0" err="1"/>
                        <a:t>px</a:t>
                      </a:r>
                      <a:r>
                        <a:rPr kumimoji="1" lang="en-US" altLang="ja-JP" dirty="0"/>
                        <a:t>]</a:t>
                      </a:r>
                      <a:endParaRPr kumimoji="1" lang="ja-JP" altLang="en-US" dirty="0"/>
                    </a:p>
                  </a:txBody>
                  <a:tcPr/>
                </a:tc>
                <a:tc>
                  <a:txBody>
                    <a:bodyPr/>
                    <a:lstStyle/>
                    <a:p>
                      <a:r>
                        <a:rPr kumimoji="1" lang="en-US" altLang="ja-JP" dirty="0"/>
                        <a:t>fps</a:t>
                      </a:r>
                      <a:endParaRPr kumimoji="1" lang="ja-JP" altLang="en-US" dirty="0"/>
                    </a:p>
                  </a:txBody>
                  <a:tcPr/>
                </a:tc>
                <a:tc>
                  <a:txBody>
                    <a:bodyPr/>
                    <a:lstStyle/>
                    <a:p>
                      <a:r>
                        <a:rPr kumimoji="1" lang="ja-JP" altLang="en-US" dirty="0"/>
                        <a:t>生成速度 </a:t>
                      </a:r>
                      <a:r>
                        <a:rPr kumimoji="1" lang="en-US" altLang="ja-JP" dirty="0"/>
                        <a:t>[</a:t>
                      </a:r>
                      <a:r>
                        <a:rPr kumimoji="1" lang="en-US" altLang="ja-JP" dirty="0" err="1"/>
                        <a:t>px</a:t>
                      </a:r>
                      <a:r>
                        <a:rPr kumimoji="1" lang="en-US" altLang="ja-JP" dirty="0"/>
                        <a:t>/s]</a:t>
                      </a:r>
                      <a:endParaRPr kumimoji="1" lang="ja-JP" altLang="en-US" dirty="0"/>
                    </a:p>
                  </a:txBody>
                  <a:tcPr/>
                </a:tc>
                <a:extLst>
                  <a:ext uri="{0D108BD9-81ED-4DB2-BD59-A6C34878D82A}">
                    <a16:rowId xmlns:a16="http://schemas.microsoft.com/office/drawing/2014/main" val="1397276674"/>
                  </a:ext>
                </a:extLst>
              </a:tr>
              <a:tr h="370840">
                <a:tc>
                  <a:txBody>
                    <a:bodyPr/>
                    <a:lstStyle/>
                    <a:p>
                      <a:r>
                        <a:rPr kumimoji="1" lang="en-US" altLang="ja-JP" dirty="0"/>
                        <a:t>Mega-</a:t>
                      </a:r>
                      <a:r>
                        <a:rPr kumimoji="1" lang="en-US" altLang="ja-JP" dirty="0" err="1"/>
                        <a:t>NeRF</a:t>
                      </a:r>
                      <a:endParaRPr kumimoji="1" lang="ja-JP" altLang="en-US" dirty="0"/>
                    </a:p>
                  </a:txBody>
                  <a:tcPr/>
                </a:tc>
                <a:tc>
                  <a:txBody>
                    <a:bodyPr/>
                    <a:lstStyle/>
                    <a:p>
                      <a:r>
                        <a:rPr kumimoji="1" lang="en-US" altLang="ja-JP" dirty="0"/>
                        <a:t>4608 x 3456</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0.011</a:t>
                      </a:r>
                      <a:endParaRPr kumimoji="1" lang="ja-JP" altLang="en-US" dirty="0"/>
                    </a:p>
                  </a:txBody>
                  <a:tcPr/>
                </a:tc>
                <a:tc>
                  <a:txBody>
                    <a:bodyPr/>
                    <a:lstStyle/>
                    <a:p>
                      <a:r>
                        <a:rPr lang="en-US" altLang="ja-JP" dirty="0"/>
                        <a:t>157,676</a:t>
                      </a:r>
                      <a:endParaRPr kumimoji="1" lang="ja-JP" altLang="en-US" dirty="0"/>
                    </a:p>
                  </a:txBody>
                  <a:tcPr/>
                </a:tc>
                <a:extLst>
                  <a:ext uri="{0D108BD9-81ED-4DB2-BD59-A6C34878D82A}">
                    <a16:rowId xmlns:a16="http://schemas.microsoft.com/office/drawing/2014/main" val="1308320111"/>
                  </a:ext>
                </a:extLst>
              </a:tr>
              <a:tr h="370840">
                <a:tc>
                  <a:txBody>
                    <a:bodyPr/>
                    <a:lstStyle/>
                    <a:p>
                      <a:r>
                        <a:rPr kumimoji="1" lang="en-US" altLang="ja-JP" dirty="0"/>
                        <a:t>Block-</a:t>
                      </a:r>
                      <a:r>
                        <a:rPr kumimoji="1" lang="en-US" altLang="ja-JP" dirty="0" err="1"/>
                        <a:t>NeRF</a:t>
                      </a:r>
                      <a:endParaRPr kumimoji="1" lang="ja-JP" altLang="en-US" dirty="0"/>
                    </a:p>
                  </a:txBody>
                  <a:tcPr/>
                </a:tc>
                <a:tc>
                  <a:txBody>
                    <a:bodyPr/>
                    <a:lstStyle/>
                    <a:p>
                      <a:r>
                        <a:rPr kumimoji="1" lang="en-US" altLang="ja-JP" dirty="0"/>
                        <a:t>1200 x 900</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0.17</a:t>
                      </a:r>
                      <a:endParaRPr kumimoji="1" lang="ja-JP" altLang="en-US" dirty="0"/>
                    </a:p>
                  </a:txBody>
                  <a:tcPr/>
                </a:tc>
                <a:tc>
                  <a:txBody>
                    <a:bodyPr/>
                    <a:lstStyle/>
                    <a:p>
                      <a:r>
                        <a:rPr kumimoji="1" lang="en-US" altLang="ja-JP" sz="1800" b="0" i="0" kern="1200" dirty="0">
                          <a:solidFill>
                            <a:schemeClr val="dk1"/>
                          </a:solidFill>
                          <a:effectLst/>
                          <a:latin typeface="+mn-lt"/>
                          <a:ea typeface="+mn-ea"/>
                          <a:cs typeface="+mn-cs"/>
                        </a:rPr>
                        <a:t>183,600</a:t>
                      </a:r>
                      <a:endParaRPr kumimoji="1" lang="ja-JP" altLang="en-US" dirty="0"/>
                    </a:p>
                  </a:txBody>
                  <a:tcPr/>
                </a:tc>
                <a:extLst>
                  <a:ext uri="{0D108BD9-81ED-4DB2-BD59-A6C34878D82A}">
                    <a16:rowId xmlns:a16="http://schemas.microsoft.com/office/drawing/2014/main" val="3700808198"/>
                  </a:ext>
                </a:extLst>
              </a:tr>
              <a:tr h="370840">
                <a:tc>
                  <a:txBody>
                    <a:bodyPr/>
                    <a:lstStyle/>
                    <a:p>
                      <a:r>
                        <a:rPr kumimoji="1" lang="en-US" altLang="ja-JP" dirty="0"/>
                        <a:t>Switch-</a:t>
                      </a:r>
                      <a:r>
                        <a:rPr kumimoji="1" lang="en-US" altLang="ja-JP" dirty="0" err="1"/>
                        <a:t>NeRF</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4608 x 3456</a:t>
                      </a:r>
                      <a:endParaRPr kumimoji="1" lang="ja-JP" altLang="en-US" dirty="0"/>
                    </a:p>
                  </a:txBody>
                  <a:tcPr/>
                </a:tc>
                <a:tc>
                  <a:txBody>
                    <a:bodyPr/>
                    <a:lstStyle/>
                    <a:p>
                      <a:r>
                        <a:rPr kumimoji="1" lang="en-US" altLang="ja-JP" dirty="0"/>
                        <a:t>0.009</a:t>
                      </a:r>
                      <a:endParaRPr kumimoji="1" lang="ja-JP" altLang="en-US" dirty="0"/>
                    </a:p>
                  </a:txBody>
                  <a:tcPr/>
                </a:tc>
                <a:tc>
                  <a:txBody>
                    <a:bodyPr/>
                    <a:lstStyle/>
                    <a:p>
                      <a:r>
                        <a:rPr kumimoji="1" lang="en-US" altLang="ja-JP" sz="1800" b="0" i="0" kern="1200" dirty="0">
                          <a:solidFill>
                            <a:schemeClr val="dk1"/>
                          </a:solidFill>
                          <a:effectLst/>
                          <a:latin typeface="+mn-lt"/>
                          <a:ea typeface="+mn-ea"/>
                          <a:cs typeface="+mn-cs"/>
                        </a:rPr>
                        <a:t>143,327</a:t>
                      </a:r>
                      <a:endParaRPr kumimoji="1" lang="ja-JP" altLang="en-US" dirty="0"/>
                    </a:p>
                  </a:txBody>
                  <a:tcPr/>
                </a:tc>
                <a:extLst>
                  <a:ext uri="{0D108BD9-81ED-4DB2-BD59-A6C34878D82A}">
                    <a16:rowId xmlns:a16="http://schemas.microsoft.com/office/drawing/2014/main" val="3599261770"/>
                  </a:ext>
                </a:extLst>
              </a:tr>
              <a:tr h="370840">
                <a:tc>
                  <a:txBody>
                    <a:bodyPr/>
                    <a:lstStyle/>
                    <a:p>
                      <a:r>
                        <a:rPr kumimoji="1" lang="en-US" altLang="ja-JP" dirty="0" err="1"/>
                        <a:t>FoV-NeRF</a:t>
                      </a:r>
                      <a:endParaRPr kumimoji="1" lang="ja-JP" altLang="en-US" dirty="0"/>
                    </a:p>
                  </a:txBody>
                  <a:tcPr/>
                </a:tc>
                <a:tc>
                  <a:txBody>
                    <a:bodyPr/>
                    <a:lstStyle/>
                    <a:p>
                      <a:r>
                        <a:rPr kumimoji="1" lang="en-US" altLang="ja-JP" dirty="0"/>
                        <a:t>2×(256x256)+230x256</a:t>
                      </a:r>
                      <a:endParaRPr kumimoji="1" lang="ja-JP" altLang="en-US" dirty="0"/>
                    </a:p>
                  </a:txBody>
                  <a:tcPr/>
                </a:tc>
                <a:tc>
                  <a:txBody>
                    <a:bodyPr/>
                    <a:lstStyle/>
                    <a:p>
                      <a:r>
                        <a:rPr lang="en-US" altLang="ja-JP" dirty="0"/>
                        <a:t>46.5</a:t>
                      </a:r>
                      <a:endParaRPr kumimoji="1" lang="ja-JP" altLang="en-US" dirty="0"/>
                    </a:p>
                  </a:txBody>
                  <a:tcPr/>
                </a:tc>
                <a:tc>
                  <a:txBody>
                    <a:bodyPr/>
                    <a:lstStyle/>
                    <a:p>
                      <a:r>
                        <a:rPr lang="en-US" altLang="ja-JP" dirty="0"/>
                        <a:t>8,832,768</a:t>
                      </a:r>
                      <a:endParaRPr kumimoji="1" lang="ja-JP" altLang="en-US" dirty="0"/>
                    </a:p>
                  </a:txBody>
                  <a:tcPr/>
                </a:tc>
                <a:extLst>
                  <a:ext uri="{0D108BD9-81ED-4DB2-BD59-A6C34878D82A}">
                    <a16:rowId xmlns:a16="http://schemas.microsoft.com/office/drawing/2014/main" val="2065335197"/>
                  </a:ext>
                </a:extLst>
              </a:tr>
              <a:tr h="370840">
                <a:tc>
                  <a:txBody>
                    <a:bodyPr/>
                    <a:lstStyle/>
                    <a:p>
                      <a:r>
                        <a:rPr kumimoji="1" lang="ja-JP" altLang="en-US" dirty="0"/>
                        <a:t>提案手法</a:t>
                      </a:r>
                    </a:p>
                  </a:txBody>
                  <a:tcPr/>
                </a:tc>
                <a:tc>
                  <a:txBody>
                    <a:bodyPr/>
                    <a:lstStyle/>
                    <a:p>
                      <a:r>
                        <a:rPr kumimoji="1" lang="en-US" altLang="ja-JP" sz="1800" b="0" i="0" u="none" strike="noStrike" kern="1200" dirty="0">
                          <a:solidFill>
                            <a:schemeClr val="dk1"/>
                          </a:solidFill>
                          <a:effectLst/>
                          <a:latin typeface="+mn-lt"/>
                          <a:ea typeface="+mn-ea"/>
                          <a:cs typeface="+mn-cs"/>
                        </a:rPr>
                        <a:t>1096 x 622</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dirty="0"/>
                        <a:t>1.734</a:t>
                      </a:r>
                    </a:p>
                  </a:txBody>
                  <a:tcPr/>
                </a:tc>
                <a:tc>
                  <a:txBody>
                    <a:bodyPr/>
                    <a:lstStyle/>
                    <a:p>
                      <a:r>
                        <a:rPr kumimoji="1" lang="en-US" altLang="ja-JP" sz="1800" b="0" i="0" kern="1200" dirty="0">
                          <a:solidFill>
                            <a:schemeClr val="dk1"/>
                          </a:solidFill>
                          <a:effectLst/>
                          <a:latin typeface="+mn-lt"/>
                          <a:ea typeface="+mn-ea"/>
                          <a:cs typeface="+mn-cs"/>
                        </a:rPr>
                        <a:t>1,182,089</a:t>
                      </a:r>
                      <a:endParaRPr kumimoji="1" lang="ja-JP" altLang="en-US" dirty="0"/>
                    </a:p>
                  </a:txBody>
                  <a:tcPr/>
                </a:tc>
                <a:extLst>
                  <a:ext uri="{0D108BD9-81ED-4DB2-BD59-A6C34878D82A}">
                    <a16:rowId xmlns:a16="http://schemas.microsoft.com/office/drawing/2014/main" val="2562193263"/>
                  </a:ext>
                </a:extLst>
              </a:tr>
            </a:tbl>
          </a:graphicData>
        </a:graphic>
      </p:graphicFrame>
      <p:sp>
        <p:nvSpPr>
          <p:cNvPr id="4" name="日付プレースホルダー 3">
            <a:extLst>
              <a:ext uri="{FF2B5EF4-FFF2-40B4-BE49-F238E27FC236}">
                <a16:creationId xmlns:a16="http://schemas.microsoft.com/office/drawing/2014/main" id="{6892DDC5-5E9F-CFF3-ECF1-4220B45B67A2}"/>
              </a:ext>
            </a:extLst>
          </p:cNvPr>
          <p:cNvSpPr>
            <a:spLocks noGrp="1"/>
          </p:cNvSpPr>
          <p:nvPr>
            <p:ph type="dt" sz="half" idx="10"/>
          </p:nvPr>
        </p:nvSpPr>
        <p:spPr/>
        <p:txBody>
          <a:bodyPr/>
          <a:lstStyle/>
          <a:p>
            <a:r>
              <a:rPr kumimoji="1" lang="en-US" altLang="ja-JP"/>
              <a:t>2024/1/31</a:t>
            </a:r>
            <a:endParaRPr kumimoji="1" lang="ja-JP" altLang="en-US"/>
          </a:p>
        </p:txBody>
      </p:sp>
      <p:sp>
        <p:nvSpPr>
          <p:cNvPr id="5" name="フッター プレースホルダー 4">
            <a:extLst>
              <a:ext uri="{FF2B5EF4-FFF2-40B4-BE49-F238E27FC236}">
                <a16:creationId xmlns:a16="http://schemas.microsoft.com/office/drawing/2014/main" id="{809F15DF-0C08-E4F9-6527-C6F3A4197D96}"/>
              </a:ext>
            </a:extLst>
          </p:cNvPr>
          <p:cNvSpPr>
            <a:spLocks noGrp="1"/>
          </p:cNvSpPr>
          <p:nvPr>
            <p:ph type="ftr" sz="quarter" idx="11"/>
          </p:nvPr>
        </p:nvSpPr>
        <p:spPr/>
        <p:txBody>
          <a:bodyPr/>
          <a:lstStyle/>
          <a:p>
            <a:r>
              <a:rPr kumimoji="1" lang="ja-JP" altLang="en-US"/>
              <a:t>曲線近傍を移動する視点から見えるステレオ自由視点画像の高速生成</a:t>
            </a:r>
          </a:p>
        </p:txBody>
      </p:sp>
      <p:sp>
        <p:nvSpPr>
          <p:cNvPr id="6" name="スライド番号プレースホルダー 5">
            <a:extLst>
              <a:ext uri="{FF2B5EF4-FFF2-40B4-BE49-F238E27FC236}">
                <a16:creationId xmlns:a16="http://schemas.microsoft.com/office/drawing/2014/main" id="{E57CC003-C677-0D78-6ADD-E6C37A1B6DF0}"/>
              </a:ext>
            </a:extLst>
          </p:cNvPr>
          <p:cNvSpPr>
            <a:spLocks noGrp="1"/>
          </p:cNvSpPr>
          <p:nvPr>
            <p:ph type="sldNum" sz="quarter" idx="12"/>
          </p:nvPr>
        </p:nvSpPr>
        <p:spPr/>
        <p:txBody>
          <a:bodyPr/>
          <a:lstStyle/>
          <a:p>
            <a:fld id="{1A33C891-B2ED-40BC-9E9F-45F2CE42BAA2}" type="slidenum">
              <a:rPr lang="ja-JP" altLang="en-US" smtClean="0"/>
              <a:pPr/>
              <a:t>36</a:t>
            </a:fld>
            <a:r>
              <a:rPr lang="en-US" altLang="ja-JP"/>
              <a:t>/17</a:t>
            </a:r>
            <a:endParaRPr kumimoji="1" lang="ja-JP" altLang="en-US" dirty="0"/>
          </a:p>
        </p:txBody>
      </p:sp>
    </p:spTree>
    <p:extLst>
      <p:ext uri="{BB962C8B-B14F-4D97-AF65-F5344CB8AC3E}">
        <p14:creationId xmlns:p14="http://schemas.microsoft.com/office/powerpoint/2010/main" val="28620567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8AEE14-7949-4A81-36E2-689B9D15E73A}"/>
              </a:ext>
            </a:extLst>
          </p:cNvPr>
          <p:cNvSpPr>
            <a:spLocks noGrp="1"/>
          </p:cNvSpPr>
          <p:nvPr>
            <p:ph type="title"/>
          </p:nvPr>
        </p:nvSpPr>
        <p:spPr/>
        <p:txBody>
          <a:bodyPr/>
          <a:lstStyle/>
          <a:p>
            <a:r>
              <a:rPr kumimoji="1" lang="en-US" altLang="ja-JP" dirty="0" err="1"/>
              <a:t>TinyCudaNN</a:t>
            </a:r>
            <a:endParaRPr kumimoji="1" lang="ja-JP" altLang="en-US" dirty="0"/>
          </a:p>
        </p:txBody>
      </p:sp>
      <p:sp>
        <p:nvSpPr>
          <p:cNvPr id="3" name="コンテンツ プレースホルダー 2">
            <a:extLst>
              <a:ext uri="{FF2B5EF4-FFF2-40B4-BE49-F238E27FC236}">
                <a16:creationId xmlns:a16="http://schemas.microsoft.com/office/drawing/2014/main" id="{CDCFF607-B1F1-9A47-50C3-43B42D751966}"/>
              </a:ext>
            </a:extLst>
          </p:cNvPr>
          <p:cNvSpPr>
            <a:spLocks noGrp="1"/>
          </p:cNvSpPr>
          <p:nvPr>
            <p:ph idx="1"/>
          </p:nvPr>
        </p:nvSpPr>
        <p:spPr/>
        <p:txBody>
          <a:bodyPr/>
          <a:lstStyle/>
          <a:p>
            <a:r>
              <a:rPr kumimoji="1" lang="en-US" altLang="ja-JP" dirty="0"/>
              <a:t>Global Memory </a:t>
            </a:r>
            <a:r>
              <a:rPr kumimoji="1" lang="ja-JP" altLang="en-US" dirty="0"/>
              <a:t>を極力使わないことで高速化を実現</a:t>
            </a:r>
          </a:p>
        </p:txBody>
      </p:sp>
      <p:sp>
        <p:nvSpPr>
          <p:cNvPr id="4" name="日付プレースホルダー 3">
            <a:extLst>
              <a:ext uri="{FF2B5EF4-FFF2-40B4-BE49-F238E27FC236}">
                <a16:creationId xmlns:a16="http://schemas.microsoft.com/office/drawing/2014/main" id="{E6D3D50A-7A19-32E5-6A89-4957B906A1B2}"/>
              </a:ext>
            </a:extLst>
          </p:cNvPr>
          <p:cNvSpPr>
            <a:spLocks noGrp="1"/>
          </p:cNvSpPr>
          <p:nvPr>
            <p:ph type="dt" sz="half" idx="10"/>
          </p:nvPr>
        </p:nvSpPr>
        <p:spPr/>
        <p:txBody>
          <a:bodyPr/>
          <a:lstStyle/>
          <a:p>
            <a:r>
              <a:rPr kumimoji="1" lang="en-US" altLang="ja-JP"/>
              <a:t>2024/1/31</a:t>
            </a:r>
            <a:endParaRPr kumimoji="1" lang="ja-JP" altLang="en-US"/>
          </a:p>
        </p:txBody>
      </p:sp>
      <p:sp>
        <p:nvSpPr>
          <p:cNvPr id="5" name="フッター プレースホルダー 4">
            <a:extLst>
              <a:ext uri="{FF2B5EF4-FFF2-40B4-BE49-F238E27FC236}">
                <a16:creationId xmlns:a16="http://schemas.microsoft.com/office/drawing/2014/main" id="{4A479C99-78A7-E9A1-38CE-A6A33857D660}"/>
              </a:ext>
            </a:extLst>
          </p:cNvPr>
          <p:cNvSpPr>
            <a:spLocks noGrp="1"/>
          </p:cNvSpPr>
          <p:nvPr>
            <p:ph type="ftr" sz="quarter" idx="11"/>
          </p:nvPr>
        </p:nvSpPr>
        <p:spPr/>
        <p:txBody>
          <a:bodyPr/>
          <a:lstStyle/>
          <a:p>
            <a:r>
              <a:rPr kumimoji="1" lang="ja-JP" altLang="en-US"/>
              <a:t>曲線近傍を移動する視点から見えるステレオ自由視点画像の高速生成</a:t>
            </a:r>
          </a:p>
        </p:txBody>
      </p:sp>
      <p:sp>
        <p:nvSpPr>
          <p:cNvPr id="6" name="スライド番号プレースホルダー 5">
            <a:extLst>
              <a:ext uri="{FF2B5EF4-FFF2-40B4-BE49-F238E27FC236}">
                <a16:creationId xmlns:a16="http://schemas.microsoft.com/office/drawing/2014/main" id="{082081DA-624C-729C-ECD5-C6398D8601E2}"/>
              </a:ext>
            </a:extLst>
          </p:cNvPr>
          <p:cNvSpPr>
            <a:spLocks noGrp="1"/>
          </p:cNvSpPr>
          <p:nvPr>
            <p:ph type="sldNum" sz="quarter" idx="12"/>
          </p:nvPr>
        </p:nvSpPr>
        <p:spPr/>
        <p:txBody>
          <a:bodyPr/>
          <a:lstStyle/>
          <a:p>
            <a:fld id="{1A33C891-B2ED-40BC-9E9F-45F2CE42BAA2}" type="slidenum">
              <a:rPr lang="ja-JP" altLang="en-US" smtClean="0"/>
              <a:pPr/>
              <a:t>37</a:t>
            </a:fld>
            <a:r>
              <a:rPr lang="en-US" altLang="ja-JP"/>
              <a:t>/17</a:t>
            </a:r>
            <a:endParaRPr kumimoji="1" lang="ja-JP" altLang="en-US" dirty="0"/>
          </a:p>
        </p:txBody>
      </p:sp>
      <p:pic>
        <p:nvPicPr>
          <p:cNvPr id="8" name="図 7">
            <a:extLst>
              <a:ext uri="{FF2B5EF4-FFF2-40B4-BE49-F238E27FC236}">
                <a16:creationId xmlns:a16="http://schemas.microsoft.com/office/drawing/2014/main" id="{95129669-86A0-C2A2-750F-BD6758257C2E}"/>
              </a:ext>
            </a:extLst>
          </p:cNvPr>
          <p:cNvPicPr>
            <a:picLocks noChangeAspect="1"/>
          </p:cNvPicPr>
          <p:nvPr/>
        </p:nvPicPr>
        <p:blipFill>
          <a:blip r:embed="rId2"/>
          <a:stretch>
            <a:fillRect/>
          </a:stretch>
        </p:blipFill>
        <p:spPr>
          <a:xfrm>
            <a:off x="7636516" y="2598665"/>
            <a:ext cx="2918713" cy="3398815"/>
          </a:xfrm>
          <a:prstGeom prst="rect">
            <a:avLst/>
          </a:prstGeom>
        </p:spPr>
      </p:pic>
    </p:spTree>
    <p:extLst>
      <p:ext uri="{BB962C8B-B14F-4D97-AF65-F5344CB8AC3E}">
        <p14:creationId xmlns:p14="http://schemas.microsoft.com/office/powerpoint/2010/main" val="27087026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1" name="矢印: 右 1110">
            <a:extLst>
              <a:ext uri="{FF2B5EF4-FFF2-40B4-BE49-F238E27FC236}">
                <a16:creationId xmlns:a16="http://schemas.microsoft.com/office/drawing/2014/main" id="{24E6AA84-09D7-3389-DEE8-818CB99F8FE0}"/>
              </a:ext>
            </a:extLst>
          </p:cNvPr>
          <p:cNvSpPr/>
          <p:nvPr/>
        </p:nvSpPr>
        <p:spPr>
          <a:xfrm>
            <a:off x="10038197" y="3469666"/>
            <a:ext cx="789104" cy="503356"/>
          </a:xfrm>
          <a:prstGeom prst="rightArrow">
            <a:avLst/>
          </a:prstGeom>
          <a:gradFill>
            <a:gsLst>
              <a:gs pos="0">
                <a:srgbClr val="7030A0"/>
              </a:gs>
              <a:gs pos="100000">
                <a:srgbClr val="0070C0"/>
              </a:gs>
            </a:gsLst>
            <a:lin ang="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7" name="正方形/長方形 1056">
            <a:extLst>
              <a:ext uri="{FF2B5EF4-FFF2-40B4-BE49-F238E27FC236}">
                <a16:creationId xmlns:a16="http://schemas.microsoft.com/office/drawing/2014/main" id="{C67CE4A0-E8D6-B5C7-9C65-BE93375B228E}"/>
              </a:ext>
            </a:extLst>
          </p:cNvPr>
          <p:cNvSpPr/>
          <p:nvPr/>
        </p:nvSpPr>
        <p:spPr>
          <a:xfrm>
            <a:off x="2996708" y="3409112"/>
            <a:ext cx="2053385" cy="1121901"/>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F56F6F9C-D33B-F105-117B-54E49399064A}"/>
              </a:ext>
            </a:extLst>
          </p:cNvPr>
          <p:cNvSpPr>
            <a:spLocks noGrp="1"/>
          </p:cNvSpPr>
          <p:nvPr>
            <p:ph type="title"/>
          </p:nvPr>
        </p:nvSpPr>
        <p:spPr/>
        <p:txBody>
          <a:bodyPr/>
          <a:lstStyle/>
          <a:p>
            <a:r>
              <a:rPr lang="ja-JP" altLang="en-US" dirty="0"/>
              <a:t>提案手法詳細</a:t>
            </a:r>
            <a:endParaRPr kumimoji="1" lang="ja-JP" altLang="en-US" dirty="0"/>
          </a:p>
        </p:txBody>
      </p:sp>
      <p:cxnSp>
        <p:nvCxnSpPr>
          <p:cNvPr id="27" name="直線コネクタ 26">
            <a:extLst>
              <a:ext uri="{FF2B5EF4-FFF2-40B4-BE49-F238E27FC236}">
                <a16:creationId xmlns:a16="http://schemas.microsoft.com/office/drawing/2014/main" id="{61C65E4D-BFB1-B42E-00C5-D002960B6DBB}"/>
              </a:ext>
            </a:extLst>
          </p:cNvPr>
          <p:cNvCxnSpPr>
            <a:stCxn id="2" idx="2"/>
          </p:cNvCxnSpPr>
          <p:nvPr/>
        </p:nvCxnSpPr>
        <p:spPr>
          <a:xfrm>
            <a:off x="6096000" y="1690688"/>
            <a:ext cx="0" cy="4665662"/>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026" name="Picture 2" descr="画像認証のイラスト（選択型）">
            <a:extLst>
              <a:ext uri="{FF2B5EF4-FFF2-40B4-BE49-F238E27FC236}">
                <a16:creationId xmlns:a16="http://schemas.microsoft.com/office/drawing/2014/main" id="{56C91FDB-787D-4737-0D4E-E8CAC82FBD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63" t="21167" r="8819" b="13570"/>
          <a:stretch/>
        </p:blipFill>
        <p:spPr bwMode="auto">
          <a:xfrm>
            <a:off x="918835" y="3092363"/>
            <a:ext cx="1635254" cy="1604209"/>
          </a:xfrm>
          <a:prstGeom prst="rect">
            <a:avLst/>
          </a:prstGeom>
          <a:noFill/>
          <a:extLst>
            <a:ext uri="{909E8E84-426E-40DD-AFC4-6F175D3DCCD1}">
              <a14:hiddenFill xmlns:a14="http://schemas.microsoft.com/office/drawing/2010/main">
                <a:solidFill>
                  <a:srgbClr val="FFFFFF"/>
                </a:solidFill>
              </a14:hiddenFill>
            </a:ext>
          </a:extLst>
        </p:spPr>
      </p:pic>
      <p:grpSp>
        <p:nvGrpSpPr>
          <p:cNvPr id="63" name="グループ化 62">
            <a:extLst>
              <a:ext uri="{FF2B5EF4-FFF2-40B4-BE49-F238E27FC236}">
                <a16:creationId xmlns:a16="http://schemas.microsoft.com/office/drawing/2014/main" id="{55930CFC-533B-4EED-038A-7EDCFFE4C50A}"/>
              </a:ext>
            </a:extLst>
          </p:cNvPr>
          <p:cNvGrpSpPr/>
          <p:nvPr/>
        </p:nvGrpSpPr>
        <p:grpSpPr>
          <a:xfrm>
            <a:off x="3062749" y="3448287"/>
            <a:ext cx="1925319" cy="1024555"/>
            <a:chOff x="2285274" y="1603232"/>
            <a:chExt cx="1925319" cy="1024555"/>
          </a:xfrm>
        </p:grpSpPr>
        <p:sp>
          <p:nvSpPr>
            <p:cNvPr id="31" name="楕円 30">
              <a:extLst>
                <a:ext uri="{FF2B5EF4-FFF2-40B4-BE49-F238E27FC236}">
                  <a16:creationId xmlns:a16="http://schemas.microsoft.com/office/drawing/2014/main" id="{62F63648-0E98-C602-25ED-C76DFB6663E6}"/>
                </a:ext>
              </a:extLst>
            </p:cNvPr>
            <p:cNvSpPr/>
            <p:nvPr/>
          </p:nvSpPr>
          <p:spPr>
            <a:xfrm>
              <a:off x="2285275" y="1663682"/>
              <a:ext cx="244554" cy="220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B34A9632-6D56-ACD4-3094-73ABA4B9F8C4}"/>
                </a:ext>
              </a:extLst>
            </p:cNvPr>
            <p:cNvSpPr/>
            <p:nvPr/>
          </p:nvSpPr>
          <p:spPr>
            <a:xfrm>
              <a:off x="2285275" y="2014944"/>
              <a:ext cx="244554" cy="220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0B314D8C-A6E4-486F-EEC6-A752663E5487}"/>
                </a:ext>
              </a:extLst>
            </p:cNvPr>
            <p:cNvSpPr/>
            <p:nvPr/>
          </p:nvSpPr>
          <p:spPr>
            <a:xfrm>
              <a:off x="2285274" y="2366206"/>
              <a:ext cx="244554" cy="220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27AD99D4-2133-896C-85D8-B747A1D77A47}"/>
                </a:ext>
              </a:extLst>
            </p:cNvPr>
            <p:cNvSpPr/>
            <p:nvPr/>
          </p:nvSpPr>
          <p:spPr>
            <a:xfrm>
              <a:off x="2743655" y="1603232"/>
              <a:ext cx="354115" cy="318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楕円 35">
              <a:extLst>
                <a:ext uri="{FF2B5EF4-FFF2-40B4-BE49-F238E27FC236}">
                  <a16:creationId xmlns:a16="http://schemas.microsoft.com/office/drawing/2014/main" id="{C3C9A8FF-BD74-13B6-11A4-BD0FE70E9D7C}"/>
                </a:ext>
              </a:extLst>
            </p:cNvPr>
            <p:cNvSpPr/>
            <p:nvPr/>
          </p:nvSpPr>
          <p:spPr>
            <a:xfrm>
              <a:off x="2743654" y="1956136"/>
              <a:ext cx="354115" cy="318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F17937F1-75B8-38A1-5541-086A145676D0}"/>
                </a:ext>
              </a:extLst>
            </p:cNvPr>
            <p:cNvSpPr/>
            <p:nvPr/>
          </p:nvSpPr>
          <p:spPr>
            <a:xfrm>
              <a:off x="2743654" y="2309039"/>
              <a:ext cx="354115" cy="318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 name="直線矢印コネクタ 37">
              <a:extLst>
                <a:ext uri="{FF2B5EF4-FFF2-40B4-BE49-F238E27FC236}">
                  <a16:creationId xmlns:a16="http://schemas.microsoft.com/office/drawing/2014/main" id="{2234C198-08F4-E1BD-F02C-025EB2293D72}"/>
                </a:ext>
              </a:extLst>
            </p:cNvPr>
            <p:cNvCxnSpPr>
              <a:cxnSpLocks/>
              <a:stCxn id="31" idx="6"/>
            </p:cNvCxnSpPr>
            <p:nvPr/>
          </p:nvCxnSpPr>
          <p:spPr>
            <a:xfrm>
              <a:off x="2529829" y="1773747"/>
              <a:ext cx="211814" cy="1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038914F2-9C38-2544-560C-C7539B7EB413}"/>
                </a:ext>
              </a:extLst>
            </p:cNvPr>
            <p:cNvCxnSpPr>
              <a:cxnSpLocks/>
              <a:stCxn id="31" idx="6"/>
            </p:cNvCxnSpPr>
            <p:nvPr/>
          </p:nvCxnSpPr>
          <p:spPr>
            <a:xfrm>
              <a:off x="2529829" y="1773747"/>
              <a:ext cx="211814" cy="354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a:extLst>
                <a:ext uri="{FF2B5EF4-FFF2-40B4-BE49-F238E27FC236}">
                  <a16:creationId xmlns:a16="http://schemas.microsoft.com/office/drawing/2014/main" id="{B5E64E7F-74A5-6AE6-E8DD-280102E500C9}"/>
                </a:ext>
              </a:extLst>
            </p:cNvPr>
            <p:cNvCxnSpPr>
              <a:cxnSpLocks/>
              <a:stCxn id="31" idx="6"/>
            </p:cNvCxnSpPr>
            <p:nvPr/>
          </p:nvCxnSpPr>
          <p:spPr>
            <a:xfrm>
              <a:off x="2529829" y="1773747"/>
              <a:ext cx="211813" cy="7074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E364B8B4-D9E2-5F9F-68A0-EB2B2D7A5B99}"/>
                </a:ext>
              </a:extLst>
            </p:cNvPr>
            <p:cNvCxnSpPr>
              <a:cxnSpLocks/>
              <a:stCxn id="32" idx="6"/>
            </p:cNvCxnSpPr>
            <p:nvPr/>
          </p:nvCxnSpPr>
          <p:spPr>
            <a:xfrm flipV="1">
              <a:off x="2529829" y="1775389"/>
              <a:ext cx="211815" cy="349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81BE65AC-B7E0-95F5-331C-1D3339A54915}"/>
                </a:ext>
              </a:extLst>
            </p:cNvPr>
            <p:cNvCxnSpPr>
              <a:cxnSpLocks/>
              <a:stCxn id="33" idx="6"/>
            </p:cNvCxnSpPr>
            <p:nvPr/>
          </p:nvCxnSpPr>
          <p:spPr>
            <a:xfrm flipV="1">
              <a:off x="2529828" y="1775389"/>
              <a:ext cx="211815" cy="7008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EDEDF836-B0D2-C383-A511-30D1AD1AB27D}"/>
                </a:ext>
              </a:extLst>
            </p:cNvPr>
            <p:cNvCxnSpPr>
              <a:cxnSpLocks/>
              <a:stCxn id="32" idx="6"/>
            </p:cNvCxnSpPr>
            <p:nvPr/>
          </p:nvCxnSpPr>
          <p:spPr>
            <a:xfrm>
              <a:off x="2529829" y="2125008"/>
              <a:ext cx="211814" cy="3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a:extLst>
                <a:ext uri="{FF2B5EF4-FFF2-40B4-BE49-F238E27FC236}">
                  <a16:creationId xmlns:a16="http://schemas.microsoft.com/office/drawing/2014/main" id="{C50C6E11-3CD8-F4C6-B027-5F88AB13FFE3}"/>
                </a:ext>
              </a:extLst>
            </p:cNvPr>
            <p:cNvCxnSpPr>
              <a:cxnSpLocks/>
              <a:stCxn id="32" idx="6"/>
            </p:cNvCxnSpPr>
            <p:nvPr/>
          </p:nvCxnSpPr>
          <p:spPr>
            <a:xfrm>
              <a:off x="2529829" y="2125008"/>
              <a:ext cx="211814" cy="3561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a:extLst>
                <a:ext uri="{FF2B5EF4-FFF2-40B4-BE49-F238E27FC236}">
                  <a16:creationId xmlns:a16="http://schemas.microsoft.com/office/drawing/2014/main" id="{444C0532-11B7-7D87-DDA4-77990C216350}"/>
                </a:ext>
              </a:extLst>
            </p:cNvPr>
            <p:cNvCxnSpPr>
              <a:cxnSpLocks/>
              <a:stCxn id="33" idx="6"/>
            </p:cNvCxnSpPr>
            <p:nvPr/>
          </p:nvCxnSpPr>
          <p:spPr>
            <a:xfrm>
              <a:off x="2529828" y="2476270"/>
              <a:ext cx="211814" cy="4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74CB3D88-13A8-B1F9-530C-76884ECFA7E6}"/>
                </a:ext>
              </a:extLst>
            </p:cNvPr>
            <p:cNvCxnSpPr>
              <a:cxnSpLocks/>
              <a:stCxn id="33" idx="6"/>
            </p:cNvCxnSpPr>
            <p:nvPr/>
          </p:nvCxnSpPr>
          <p:spPr>
            <a:xfrm flipV="1">
              <a:off x="2529828" y="2128292"/>
              <a:ext cx="211815" cy="347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楕円 46">
              <a:extLst>
                <a:ext uri="{FF2B5EF4-FFF2-40B4-BE49-F238E27FC236}">
                  <a16:creationId xmlns:a16="http://schemas.microsoft.com/office/drawing/2014/main" id="{858D3A7A-24CC-0944-7FAE-9234C36337DC}"/>
                </a:ext>
              </a:extLst>
            </p:cNvPr>
            <p:cNvSpPr/>
            <p:nvPr/>
          </p:nvSpPr>
          <p:spPr>
            <a:xfrm>
              <a:off x="3964619" y="1632447"/>
              <a:ext cx="244554" cy="220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楕円 47">
              <a:extLst>
                <a:ext uri="{FF2B5EF4-FFF2-40B4-BE49-F238E27FC236}">
                  <a16:creationId xmlns:a16="http://schemas.microsoft.com/office/drawing/2014/main" id="{57CCD4F8-D54C-3DEE-81A5-346506D879CB}"/>
                </a:ext>
              </a:extLst>
            </p:cNvPr>
            <p:cNvSpPr/>
            <p:nvPr/>
          </p:nvSpPr>
          <p:spPr>
            <a:xfrm>
              <a:off x="3966039" y="2000519"/>
              <a:ext cx="244554" cy="220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楕円 48">
              <a:extLst>
                <a:ext uri="{FF2B5EF4-FFF2-40B4-BE49-F238E27FC236}">
                  <a16:creationId xmlns:a16="http://schemas.microsoft.com/office/drawing/2014/main" id="{C224E480-2F41-2960-9EB3-C15FB6639354}"/>
                </a:ext>
              </a:extLst>
            </p:cNvPr>
            <p:cNvSpPr/>
            <p:nvPr/>
          </p:nvSpPr>
          <p:spPr>
            <a:xfrm>
              <a:off x="3959847" y="2355065"/>
              <a:ext cx="244554" cy="220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楕円 49">
              <a:extLst>
                <a:ext uri="{FF2B5EF4-FFF2-40B4-BE49-F238E27FC236}">
                  <a16:creationId xmlns:a16="http://schemas.microsoft.com/office/drawing/2014/main" id="{50D67736-4DF6-9581-C000-B39A40DC396D}"/>
                </a:ext>
              </a:extLst>
            </p:cNvPr>
            <p:cNvSpPr/>
            <p:nvPr/>
          </p:nvSpPr>
          <p:spPr>
            <a:xfrm>
              <a:off x="3384381" y="1603233"/>
              <a:ext cx="354115" cy="318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楕円 50">
              <a:extLst>
                <a:ext uri="{FF2B5EF4-FFF2-40B4-BE49-F238E27FC236}">
                  <a16:creationId xmlns:a16="http://schemas.microsoft.com/office/drawing/2014/main" id="{3F470384-FABB-C245-7A30-808DDFA564FB}"/>
                </a:ext>
              </a:extLst>
            </p:cNvPr>
            <p:cNvSpPr/>
            <p:nvPr/>
          </p:nvSpPr>
          <p:spPr>
            <a:xfrm>
              <a:off x="3384380" y="1956136"/>
              <a:ext cx="354115" cy="318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楕円 51">
              <a:extLst>
                <a:ext uri="{FF2B5EF4-FFF2-40B4-BE49-F238E27FC236}">
                  <a16:creationId xmlns:a16="http://schemas.microsoft.com/office/drawing/2014/main" id="{B7A08C1F-91AF-3C87-2A16-936C4A8354CC}"/>
                </a:ext>
              </a:extLst>
            </p:cNvPr>
            <p:cNvSpPr/>
            <p:nvPr/>
          </p:nvSpPr>
          <p:spPr>
            <a:xfrm>
              <a:off x="3384380" y="2309040"/>
              <a:ext cx="354115" cy="318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3" name="直線矢印コネクタ 52">
              <a:extLst>
                <a:ext uri="{FF2B5EF4-FFF2-40B4-BE49-F238E27FC236}">
                  <a16:creationId xmlns:a16="http://schemas.microsoft.com/office/drawing/2014/main" id="{85902F63-C449-0033-8B74-63A95A083CFD}"/>
                </a:ext>
              </a:extLst>
            </p:cNvPr>
            <p:cNvCxnSpPr>
              <a:cxnSpLocks/>
            </p:cNvCxnSpPr>
            <p:nvPr/>
          </p:nvCxnSpPr>
          <p:spPr>
            <a:xfrm>
              <a:off x="3748034" y="1742511"/>
              <a:ext cx="211814" cy="1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3BAB061B-3505-C021-FA5D-25BDE89C0711}"/>
                </a:ext>
              </a:extLst>
            </p:cNvPr>
            <p:cNvCxnSpPr>
              <a:cxnSpLocks/>
            </p:cNvCxnSpPr>
            <p:nvPr/>
          </p:nvCxnSpPr>
          <p:spPr>
            <a:xfrm>
              <a:off x="3748034" y="1742511"/>
              <a:ext cx="211814" cy="354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a:extLst>
                <a:ext uri="{FF2B5EF4-FFF2-40B4-BE49-F238E27FC236}">
                  <a16:creationId xmlns:a16="http://schemas.microsoft.com/office/drawing/2014/main" id="{FCF746B6-5223-6DE4-F6CF-FEDF2A06B076}"/>
                </a:ext>
              </a:extLst>
            </p:cNvPr>
            <p:cNvCxnSpPr>
              <a:cxnSpLocks/>
            </p:cNvCxnSpPr>
            <p:nvPr/>
          </p:nvCxnSpPr>
          <p:spPr>
            <a:xfrm>
              <a:off x="3748034" y="1742511"/>
              <a:ext cx="211813" cy="7074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a:extLst>
                <a:ext uri="{FF2B5EF4-FFF2-40B4-BE49-F238E27FC236}">
                  <a16:creationId xmlns:a16="http://schemas.microsoft.com/office/drawing/2014/main" id="{A47F3D16-449B-B1AA-29EB-A4FEDEE30121}"/>
                </a:ext>
              </a:extLst>
            </p:cNvPr>
            <p:cNvCxnSpPr>
              <a:cxnSpLocks/>
            </p:cNvCxnSpPr>
            <p:nvPr/>
          </p:nvCxnSpPr>
          <p:spPr>
            <a:xfrm flipV="1">
              <a:off x="3748034" y="1744153"/>
              <a:ext cx="211815" cy="349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404F1F6E-E525-B304-1139-93F3A8F1F080}"/>
                </a:ext>
              </a:extLst>
            </p:cNvPr>
            <p:cNvCxnSpPr>
              <a:cxnSpLocks/>
            </p:cNvCxnSpPr>
            <p:nvPr/>
          </p:nvCxnSpPr>
          <p:spPr>
            <a:xfrm flipV="1">
              <a:off x="3748033" y="1744153"/>
              <a:ext cx="211815" cy="7008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id="{87B45909-DD6A-7A6C-7A0A-D87E77A4366B}"/>
                </a:ext>
              </a:extLst>
            </p:cNvPr>
            <p:cNvCxnSpPr>
              <a:cxnSpLocks/>
            </p:cNvCxnSpPr>
            <p:nvPr/>
          </p:nvCxnSpPr>
          <p:spPr>
            <a:xfrm>
              <a:off x="3748034" y="2093773"/>
              <a:ext cx="211814" cy="3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DB9FEC59-3BD6-F139-09D4-678E92210ACE}"/>
                </a:ext>
              </a:extLst>
            </p:cNvPr>
            <p:cNvCxnSpPr>
              <a:cxnSpLocks/>
            </p:cNvCxnSpPr>
            <p:nvPr/>
          </p:nvCxnSpPr>
          <p:spPr>
            <a:xfrm>
              <a:off x="3748034" y="2093773"/>
              <a:ext cx="211814" cy="3561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直線矢印コネクタ 59">
              <a:extLst>
                <a:ext uri="{FF2B5EF4-FFF2-40B4-BE49-F238E27FC236}">
                  <a16:creationId xmlns:a16="http://schemas.microsoft.com/office/drawing/2014/main" id="{A098B1E7-1FE2-7693-0998-ACCE627FC69C}"/>
                </a:ext>
              </a:extLst>
            </p:cNvPr>
            <p:cNvCxnSpPr>
              <a:cxnSpLocks/>
            </p:cNvCxnSpPr>
            <p:nvPr/>
          </p:nvCxnSpPr>
          <p:spPr>
            <a:xfrm>
              <a:off x="3748033" y="2445035"/>
              <a:ext cx="211814" cy="4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a:extLst>
                <a:ext uri="{FF2B5EF4-FFF2-40B4-BE49-F238E27FC236}">
                  <a16:creationId xmlns:a16="http://schemas.microsoft.com/office/drawing/2014/main" id="{1AF8CF93-09C6-D276-1F1F-0F822361DA98}"/>
                </a:ext>
              </a:extLst>
            </p:cNvPr>
            <p:cNvCxnSpPr>
              <a:cxnSpLocks/>
            </p:cNvCxnSpPr>
            <p:nvPr/>
          </p:nvCxnSpPr>
          <p:spPr>
            <a:xfrm flipV="1">
              <a:off x="3748033" y="2097057"/>
              <a:ext cx="211815" cy="347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DAAB5B38-014C-F69C-C7C8-659E45F219EF}"/>
                </a:ext>
              </a:extLst>
            </p:cNvPr>
            <p:cNvSpPr txBox="1"/>
            <p:nvPr/>
          </p:nvSpPr>
          <p:spPr>
            <a:xfrm>
              <a:off x="3122222" y="2014944"/>
              <a:ext cx="118852" cy="128378"/>
            </a:xfrm>
            <a:prstGeom prst="rect">
              <a:avLst/>
            </a:prstGeom>
            <a:noFill/>
          </p:spPr>
          <p:txBody>
            <a:bodyPr wrap="none" lIns="0" tIns="0" rIns="0" bIns="0" rtlCol="0">
              <a:spAutoFit/>
            </a:bodyPr>
            <a:lstStyle/>
            <a:p>
              <a:r>
                <a:rPr kumimoji="1" lang="en-US" altLang="ja-JP" dirty="0"/>
                <a:t>…</a:t>
              </a:r>
              <a:endParaRPr kumimoji="1" lang="ja-JP" altLang="en-US" dirty="0"/>
            </a:p>
          </p:txBody>
        </p:sp>
      </p:grpSp>
      <p:sp>
        <p:nvSpPr>
          <p:cNvPr id="1061" name="テキスト ボックス 1060">
            <a:extLst>
              <a:ext uri="{FF2B5EF4-FFF2-40B4-BE49-F238E27FC236}">
                <a16:creationId xmlns:a16="http://schemas.microsoft.com/office/drawing/2014/main" id="{D339C326-52CE-0DA1-2E46-0D545E827400}"/>
              </a:ext>
            </a:extLst>
          </p:cNvPr>
          <p:cNvSpPr txBox="1"/>
          <p:nvPr/>
        </p:nvSpPr>
        <p:spPr>
          <a:xfrm>
            <a:off x="163537" y="1572381"/>
            <a:ext cx="2515432" cy="461665"/>
          </a:xfrm>
          <a:prstGeom prst="rect">
            <a:avLst/>
          </a:prstGeom>
          <a:noFill/>
        </p:spPr>
        <p:txBody>
          <a:bodyPr wrap="none" rtlCol="0">
            <a:spAutoFit/>
          </a:bodyPr>
          <a:lstStyle/>
          <a:p>
            <a:r>
              <a:rPr lang="ja-JP" altLang="en-US" sz="2400" dirty="0"/>
              <a:t>前準備</a:t>
            </a:r>
            <a:r>
              <a:rPr lang="en-US" altLang="ja-JP" sz="2400" dirty="0"/>
              <a:t>: </a:t>
            </a:r>
            <a:r>
              <a:rPr lang="ja-JP" altLang="en-US" sz="2400" dirty="0"/>
              <a:t>機械学習</a:t>
            </a:r>
            <a:endParaRPr kumimoji="1" lang="ja-JP" altLang="en-US" sz="2400" dirty="0"/>
          </a:p>
        </p:txBody>
      </p:sp>
      <p:sp>
        <p:nvSpPr>
          <p:cNvPr id="1063" name="矢印: 右 1062">
            <a:extLst>
              <a:ext uri="{FF2B5EF4-FFF2-40B4-BE49-F238E27FC236}">
                <a16:creationId xmlns:a16="http://schemas.microsoft.com/office/drawing/2014/main" id="{37568500-6E74-C87A-D1AC-1831DDAEFFF5}"/>
              </a:ext>
            </a:extLst>
          </p:cNvPr>
          <p:cNvSpPr/>
          <p:nvPr/>
        </p:nvSpPr>
        <p:spPr>
          <a:xfrm>
            <a:off x="2554090" y="3488848"/>
            <a:ext cx="426088" cy="91093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7" name="テキスト ボックス 1066">
            <a:extLst>
              <a:ext uri="{FF2B5EF4-FFF2-40B4-BE49-F238E27FC236}">
                <a16:creationId xmlns:a16="http://schemas.microsoft.com/office/drawing/2014/main" id="{E8994732-4B58-C755-CE11-C474DEEBE594}"/>
              </a:ext>
            </a:extLst>
          </p:cNvPr>
          <p:cNvSpPr txBox="1"/>
          <p:nvPr/>
        </p:nvSpPr>
        <p:spPr>
          <a:xfrm>
            <a:off x="992246" y="4696572"/>
            <a:ext cx="1569660" cy="369332"/>
          </a:xfrm>
          <a:prstGeom prst="rect">
            <a:avLst/>
          </a:prstGeom>
          <a:noFill/>
        </p:spPr>
        <p:txBody>
          <a:bodyPr wrap="none" rtlCol="0">
            <a:spAutoFit/>
          </a:bodyPr>
          <a:lstStyle/>
          <a:p>
            <a:r>
              <a:rPr kumimoji="1" lang="ja-JP" altLang="en-US" dirty="0"/>
              <a:t>学習用画像群</a:t>
            </a:r>
          </a:p>
        </p:txBody>
      </p:sp>
      <p:sp>
        <p:nvSpPr>
          <p:cNvPr id="1068" name="テキスト ボックス 1067">
            <a:extLst>
              <a:ext uri="{FF2B5EF4-FFF2-40B4-BE49-F238E27FC236}">
                <a16:creationId xmlns:a16="http://schemas.microsoft.com/office/drawing/2014/main" id="{A65B832F-989A-ACB2-7D13-142CDDCFFD90}"/>
              </a:ext>
            </a:extLst>
          </p:cNvPr>
          <p:cNvSpPr txBox="1"/>
          <p:nvPr/>
        </p:nvSpPr>
        <p:spPr>
          <a:xfrm>
            <a:off x="6325641" y="1489353"/>
            <a:ext cx="800219" cy="461665"/>
          </a:xfrm>
          <a:prstGeom prst="rect">
            <a:avLst/>
          </a:prstGeom>
          <a:noFill/>
        </p:spPr>
        <p:txBody>
          <a:bodyPr wrap="none" rtlCol="0">
            <a:spAutoFit/>
          </a:bodyPr>
          <a:lstStyle/>
          <a:p>
            <a:r>
              <a:rPr lang="ja-JP" altLang="en-US" sz="2400" dirty="0"/>
              <a:t>生成</a:t>
            </a:r>
            <a:endParaRPr kumimoji="1" lang="ja-JP" altLang="en-US" sz="2400" dirty="0"/>
          </a:p>
        </p:txBody>
      </p:sp>
      <p:pic>
        <p:nvPicPr>
          <p:cNvPr id="1069" name="Picture 4" descr="業務用のビデオカメラのイラスト | かわいいフリー素材集 いらすとや">
            <a:extLst>
              <a:ext uri="{FF2B5EF4-FFF2-40B4-BE49-F238E27FC236}">
                <a16:creationId xmlns:a16="http://schemas.microsoft.com/office/drawing/2014/main" id="{555AE284-C6B5-CDA1-8C8E-5284843CAF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1397" y="2812124"/>
            <a:ext cx="1577336" cy="1380169"/>
          </a:xfrm>
          <a:prstGeom prst="rect">
            <a:avLst/>
          </a:prstGeom>
          <a:noFill/>
          <a:extLst>
            <a:ext uri="{909E8E84-426E-40DD-AFC4-6F175D3DCCD1}">
              <a14:hiddenFill xmlns:a14="http://schemas.microsoft.com/office/drawing/2010/main">
                <a:solidFill>
                  <a:srgbClr val="FFFFFF"/>
                </a:solidFill>
              </a14:hiddenFill>
            </a:ext>
          </a:extLst>
        </p:spPr>
      </p:pic>
      <p:sp>
        <p:nvSpPr>
          <p:cNvPr id="1070" name="テキスト ボックス 1069">
            <a:extLst>
              <a:ext uri="{FF2B5EF4-FFF2-40B4-BE49-F238E27FC236}">
                <a16:creationId xmlns:a16="http://schemas.microsoft.com/office/drawing/2014/main" id="{EEEDC011-B6FB-B7AA-9E0A-23AAFCC60040}"/>
              </a:ext>
            </a:extLst>
          </p:cNvPr>
          <p:cNvSpPr txBox="1"/>
          <p:nvPr/>
        </p:nvSpPr>
        <p:spPr>
          <a:xfrm>
            <a:off x="6829846" y="4094451"/>
            <a:ext cx="1890261" cy="923330"/>
          </a:xfrm>
          <a:prstGeom prst="rect">
            <a:avLst/>
          </a:prstGeom>
          <a:noFill/>
        </p:spPr>
        <p:txBody>
          <a:bodyPr wrap="none" rtlCol="0">
            <a:spAutoFit/>
          </a:bodyPr>
          <a:lstStyle/>
          <a:p>
            <a:pPr algn="ctr"/>
            <a:r>
              <a:rPr kumimoji="1" lang="ja-JP" altLang="en-US" dirty="0"/>
              <a:t>視点情報</a:t>
            </a:r>
            <a:endParaRPr kumimoji="1" lang="en-US" altLang="ja-JP" dirty="0"/>
          </a:p>
          <a:p>
            <a:pPr algn="ctr"/>
            <a:r>
              <a:rPr lang="en-US" altLang="ja-JP" dirty="0"/>
              <a:t>(</a:t>
            </a:r>
            <a:r>
              <a:rPr kumimoji="1" lang="ja-JP" altLang="en-US" dirty="0"/>
              <a:t>位置・向き・</a:t>
            </a:r>
            <a:endParaRPr kumimoji="1" lang="en-US" altLang="ja-JP" dirty="0"/>
          </a:p>
          <a:p>
            <a:pPr algn="ctr"/>
            <a:r>
              <a:rPr lang="ja-JP" altLang="en-US" dirty="0"/>
              <a:t>内部パラメータ</a:t>
            </a:r>
            <a:r>
              <a:rPr lang="en-US" altLang="ja-JP" dirty="0"/>
              <a:t>)</a:t>
            </a:r>
            <a:endParaRPr kumimoji="1" lang="ja-JP" altLang="en-US" dirty="0"/>
          </a:p>
        </p:txBody>
      </p:sp>
      <p:sp>
        <p:nvSpPr>
          <p:cNvPr id="1072" name="矢印: 右 1071">
            <a:extLst>
              <a:ext uri="{FF2B5EF4-FFF2-40B4-BE49-F238E27FC236}">
                <a16:creationId xmlns:a16="http://schemas.microsoft.com/office/drawing/2014/main" id="{360512E5-DA09-1318-A48A-4FB4CC58950B}"/>
              </a:ext>
            </a:extLst>
          </p:cNvPr>
          <p:cNvSpPr/>
          <p:nvPr/>
        </p:nvSpPr>
        <p:spPr>
          <a:xfrm>
            <a:off x="8444489" y="3273068"/>
            <a:ext cx="426088" cy="91093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3" name="正方形/長方形 1072">
            <a:extLst>
              <a:ext uri="{FF2B5EF4-FFF2-40B4-BE49-F238E27FC236}">
                <a16:creationId xmlns:a16="http://schemas.microsoft.com/office/drawing/2014/main" id="{DA754ADC-952A-6CE3-94B4-040E871F323E}"/>
              </a:ext>
            </a:extLst>
          </p:cNvPr>
          <p:cNvSpPr/>
          <p:nvPr/>
        </p:nvSpPr>
        <p:spPr>
          <a:xfrm>
            <a:off x="8993559" y="3179396"/>
            <a:ext cx="983647" cy="1121901"/>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t>MLP</a:t>
            </a:r>
            <a:endParaRPr kumimoji="1" lang="ja-JP" altLang="en-US" b="1" dirty="0"/>
          </a:p>
        </p:txBody>
      </p:sp>
      <p:pic>
        <p:nvPicPr>
          <p:cNvPr id="1110" name="Picture 2" descr="画像認証のイラスト（選択型）">
            <a:extLst>
              <a:ext uri="{FF2B5EF4-FFF2-40B4-BE49-F238E27FC236}">
                <a16:creationId xmlns:a16="http://schemas.microsoft.com/office/drawing/2014/main" id="{6F8F71E3-3F68-E1A5-73DC-AB4DB2CC78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022" t="43680" r="33320" b="33739"/>
          <a:stretch/>
        </p:blipFill>
        <p:spPr bwMode="auto">
          <a:xfrm>
            <a:off x="10888292" y="3463056"/>
            <a:ext cx="620605" cy="555062"/>
          </a:xfrm>
          <a:prstGeom prst="rect">
            <a:avLst/>
          </a:prstGeom>
          <a:noFill/>
          <a:extLst>
            <a:ext uri="{909E8E84-426E-40DD-AFC4-6F175D3DCCD1}">
              <a14:hiddenFill xmlns:a14="http://schemas.microsoft.com/office/drawing/2010/main">
                <a:solidFill>
                  <a:srgbClr val="FFFFFF"/>
                </a:solidFill>
              </a14:hiddenFill>
            </a:ext>
          </a:extLst>
        </p:spPr>
      </p:pic>
      <p:sp>
        <p:nvSpPr>
          <p:cNvPr id="1112" name="矢印: 右 1111">
            <a:extLst>
              <a:ext uri="{FF2B5EF4-FFF2-40B4-BE49-F238E27FC236}">
                <a16:creationId xmlns:a16="http://schemas.microsoft.com/office/drawing/2014/main" id="{8CCDFEFA-3A17-9F28-6C78-6224906203FA}"/>
              </a:ext>
            </a:extLst>
          </p:cNvPr>
          <p:cNvSpPr/>
          <p:nvPr/>
        </p:nvSpPr>
        <p:spPr>
          <a:xfrm>
            <a:off x="289071" y="5965410"/>
            <a:ext cx="2271433" cy="50335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画素値</a:t>
            </a:r>
            <a:r>
              <a:rPr kumimoji="1" lang="en-US" altLang="ja-JP" dirty="0"/>
              <a:t>&amp;</a:t>
            </a:r>
            <a:r>
              <a:rPr kumimoji="1" lang="ja-JP" altLang="en-US" dirty="0"/>
              <a:t>視点情報</a:t>
            </a:r>
          </a:p>
        </p:txBody>
      </p:sp>
      <p:sp>
        <p:nvSpPr>
          <p:cNvPr id="1113" name="矢印: 右 1112">
            <a:extLst>
              <a:ext uri="{FF2B5EF4-FFF2-40B4-BE49-F238E27FC236}">
                <a16:creationId xmlns:a16="http://schemas.microsoft.com/office/drawing/2014/main" id="{FF9A9B60-EDF3-3A2F-FFC1-5B34D45C2DE0}"/>
              </a:ext>
            </a:extLst>
          </p:cNvPr>
          <p:cNvSpPr/>
          <p:nvPr/>
        </p:nvSpPr>
        <p:spPr>
          <a:xfrm>
            <a:off x="6337192" y="5546799"/>
            <a:ext cx="1440843" cy="50335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視点情報</a:t>
            </a:r>
          </a:p>
        </p:txBody>
      </p:sp>
      <p:sp>
        <p:nvSpPr>
          <p:cNvPr id="1114" name="矢印: 右 1113">
            <a:extLst>
              <a:ext uri="{FF2B5EF4-FFF2-40B4-BE49-F238E27FC236}">
                <a16:creationId xmlns:a16="http://schemas.microsoft.com/office/drawing/2014/main" id="{A1235216-CB73-8C56-7E03-2DB18A0B5440}"/>
              </a:ext>
            </a:extLst>
          </p:cNvPr>
          <p:cNvSpPr/>
          <p:nvPr/>
        </p:nvSpPr>
        <p:spPr>
          <a:xfrm>
            <a:off x="6337192" y="6050155"/>
            <a:ext cx="2899709" cy="503356"/>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ボリューム密度</a:t>
            </a:r>
            <a:r>
              <a:rPr kumimoji="1" lang="en-US" altLang="ja-JP" dirty="0"/>
              <a:t>&amp;</a:t>
            </a:r>
            <a:r>
              <a:rPr kumimoji="1" lang="ja-JP" altLang="en-US" dirty="0"/>
              <a:t>色情報</a:t>
            </a:r>
          </a:p>
        </p:txBody>
      </p:sp>
      <p:sp>
        <p:nvSpPr>
          <p:cNvPr id="4" name="日付プレースホルダー 3">
            <a:extLst>
              <a:ext uri="{FF2B5EF4-FFF2-40B4-BE49-F238E27FC236}">
                <a16:creationId xmlns:a16="http://schemas.microsoft.com/office/drawing/2014/main" id="{1BA2CF0A-B1A7-D49C-FD52-67BBC053A215}"/>
              </a:ext>
            </a:extLst>
          </p:cNvPr>
          <p:cNvSpPr>
            <a:spLocks noGrp="1"/>
          </p:cNvSpPr>
          <p:nvPr>
            <p:ph type="dt" sz="half" idx="10"/>
          </p:nvPr>
        </p:nvSpPr>
        <p:spPr/>
        <p:txBody>
          <a:bodyPr/>
          <a:lstStyle/>
          <a:p>
            <a:r>
              <a:rPr kumimoji="1" lang="en-US" altLang="ja-JP"/>
              <a:t>2024/1/31</a:t>
            </a:r>
            <a:endParaRPr kumimoji="1" lang="ja-JP" altLang="en-US"/>
          </a:p>
        </p:txBody>
      </p:sp>
      <p:sp>
        <p:nvSpPr>
          <p:cNvPr id="6" name="スライド番号プレースホルダー 5">
            <a:extLst>
              <a:ext uri="{FF2B5EF4-FFF2-40B4-BE49-F238E27FC236}">
                <a16:creationId xmlns:a16="http://schemas.microsoft.com/office/drawing/2014/main" id="{9429DC1A-A66D-FE05-90BD-419708B1E4D4}"/>
              </a:ext>
            </a:extLst>
          </p:cNvPr>
          <p:cNvSpPr>
            <a:spLocks noGrp="1"/>
          </p:cNvSpPr>
          <p:nvPr>
            <p:ph type="sldNum" sz="quarter" idx="12"/>
          </p:nvPr>
        </p:nvSpPr>
        <p:spPr/>
        <p:txBody>
          <a:bodyPr/>
          <a:lstStyle/>
          <a:p>
            <a:fld id="{1A33C891-B2ED-40BC-9E9F-45F2CE42BAA2}" type="slidenum">
              <a:rPr lang="ja-JP" altLang="en-US" smtClean="0"/>
              <a:pPr/>
              <a:t>38</a:t>
            </a:fld>
            <a:r>
              <a:rPr lang="en-US" altLang="ja-JP"/>
              <a:t>/17</a:t>
            </a:r>
            <a:endParaRPr kumimoji="1" lang="ja-JP" altLang="en-US" dirty="0"/>
          </a:p>
        </p:txBody>
      </p:sp>
      <p:sp>
        <p:nvSpPr>
          <p:cNvPr id="7" name="フッター プレースホルダー 6">
            <a:extLst>
              <a:ext uri="{FF2B5EF4-FFF2-40B4-BE49-F238E27FC236}">
                <a16:creationId xmlns:a16="http://schemas.microsoft.com/office/drawing/2014/main" id="{C037EA39-6FBD-8A33-5051-CF9BE6235719}"/>
              </a:ext>
            </a:extLst>
          </p:cNvPr>
          <p:cNvSpPr>
            <a:spLocks noGrp="1"/>
          </p:cNvSpPr>
          <p:nvPr>
            <p:ph type="ftr" sz="quarter" idx="11"/>
          </p:nvPr>
        </p:nvSpPr>
        <p:spPr/>
        <p:txBody>
          <a:bodyPr/>
          <a:lstStyle/>
          <a:p>
            <a:r>
              <a:rPr kumimoji="1" lang="ja-JP" altLang="en-US"/>
              <a:t>曲線近傍を移動する視点から見えるステレオ自由視点画像の高速生成</a:t>
            </a:r>
          </a:p>
        </p:txBody>
      </p:sp>
    </p:spTree>
    <p:extLst>
      <p:ext uri="{BB962C8B-B14F-4D97-AF65-F5344CB8AC3E}">
        <p14:creationId xmlns:p14="http://schemas.microsoft.com/office/powerpoint/2010/main" val="17704732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CE0BC0-0BF9-5FF7-E052-445A83502242}"/>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F0372851-BCC0-6C97-2FC8-992CA8AFC431}"/>
              </a:ext>
            </a:extLst>
          </p:cNvPr>
          <p:cNvPicPr>
            <a:picLocks noGrp="1" noChangeAspect="1"/>
          </p:cNvPicPr>
          <p:nvPr>
            <p:ph idx="1"/>
          </p:nvPr>
        </p:nvPicPr>
        <p:blipFill rotWithShape="1">
          <a:blip r:embed="rId2"/>
          <a:srcRect/>
          <a:stretch/>
        </p:blipFill>
        <p:spPr>
          <a:xfrm>
            <a:off x="2506669" y="2069456"/>
            <a:ext cx="7178662" cy="3863675"/>
          </a:xfrm>
          <a:prstGeom prst="rect">
            <a:avLst/>
          </a:prstGeom>
        </p:spPr>
      </p:pic>
      <p:sp>
        <p:nvSpPr>
          <p:cNvPr id="3" name="日付プレースホルダー 2">
            <a:extLst>
              <a:ext uri="{FF2B5EF4-FFF2-40B4-BE49-F238E27FC236}">
                <a16:creationId xmlns:a16="http://schemas.microsoft.com/office/drawing/2014/main" id="{1C58A2DF-3002-A629-D30E-F06AFA8F9350}"/>
              </a:ext>
            </a:extLst>
          </p:cNvPr>
          <p:cNvSpPr>
            <a:spLocks noGrp="1"/>
          </p:cNvSpPr>
          <p:nvPr>
            <p:ph type="dt" sz="half" idx="10"/>
          </p:nvPr>
        </p:nvSpPr>
        <p:spPr/>
        <p:txBody>
          <a:bodyPr/>
          <a:lstStyle/>
          <a:p>
            <a:r>
              <a:rPr kumimoji="1" lang="en-US" altLang="ja-JP"/>
              <a:t>2024/1/31</a:t>
            </a:r>
            <a:endParaRPr kumimoji="1" lang="ja-JP" altLang="en-US"/>
          </a:p>
        </p:txBody>
      </p:sp>
      <p:sp>
        <p:nvSpPr>
          <p:cNvPr id="7" name="スライド番号プレースホルダー 6">
            <a:extLst>
              <a:ext uri="{FF2B5EF4-FFF2-40B4-BE49-F238E27FC236}">
                <a16:creationId xmlns:a16="http://schemas.microsoft.com/office/drawing/2014/main" id="{39697447-F8DD-2A1A-4ACA-365A1BB9E850}"/>
              </a:ext>
            </a:extLst>
          </p:cNvPr>
          <p:cNvSpPr>
            <a:spLocks noGrp="1"/>
          </p:cNvSpPr>
          <p:nvPr>
            <p:ph type="sldNum" sz="quarter" idx="12"/>
          </p:nvPr>
        </p:nvSpPr>
        <p:spPr/>
        <p:txBody>
          <a:bodyPr/>
          <a:lstStyle/>
          <a:p>
            <a:fld id="{1A33C891-B2ED-40BC-9E9F-45F2CE42BAA2}" type="slidenum">
              <a:rPr lang="ja-JP" altLang="en-US" smtClean="0"/>
              <a:pPr/>
              <a:t>39</a:t>
            </a:fld>
            <a:r>
              <a:rPr lang="en-US" altLang="ja-JP"/>
              <a:t>/17</a:t>
            </a:r>
            <a:endParaRPr kumimoji="1" lang="ja-JP" altLang="en-US" dirty="0"/>
          </a:p>
        </p:txBody>
      </p:sp>
      <p:sp>
        <p:nvSpPr>
          <p:cNvPr id="8" name="フッター プレースホルダー 7">
            <a:extLst>
              <a:ext uri="{FF2B5EF4-FFF2-40B4-BE49-F238E27FC236}">
                <a16:creationId xmlns:a16="http://schemas.microsoft.com/office/drawing/2014/main" id="{33D37360-C9A6-2442-06CA-BD812D55F1D3}"/>
              </a:ext>
            </a:extLst>
          </p:cNvPr>
          <p:cNvSpPr>
            <a:spLocks noGrp="1"/>
          </p:cNvSpPr>
          <p:nvPr>
            <p:ph type="ftr" sz="quarter" idx="11"/>
          </p:nvPr>
        </p:nvSpPr>
        <p:spPr/>
        <p:txBody>
          <a:bodyPr/>
          <a:lstStyle/>
          <a:p>
            <a:r>
              <a:rPr kumimoji="1" lang="ja-JP" altLang="en-US"/>
              <a:t>曲線近傍を移動する視点から見えるステレオ自由視点画像の高速生成</a:t>
            </a:r>
          </a:p>
        </p:txBody>
      </p:sp>
    </p:spTree>
    <p:extLst>
      <p:ext uri="{BB962C8B-B14F-4D97-AF65-F5344CB8AC3E}">
        <p14:creationId xmlns:p14="http://schemas.microsoft.com/office/powerpoint/2010/main" val="867862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729A17-EA5F-7DA5-AF93-5F5CF128E899}"/>
              </a:ext>
            </a:extLst>
          </p:cNvPr>
          <p:cNvSpPr>
            <a:spLocks noGrp="1"/>
          </p:cNvSpPr>
          <p:nvPr>
            <p:ph type="title"/>
          </p:nvPr>
        </p:nvSpPr>
        <p:spPr/>
        <p:txBody>
          <a:bodyPr/>
          <a:lstStyle/>
          <a:p>
            <a:r>
              <a:rPr lang="ja-JP" altLang="en-US" sz="4400" dirty="0"/>
              <a:t>自由視点画像の課題</a:t>
            </a:r>
            <a:r>
              <a:rPr lang="ja-JP" altLang="en-US" dirty="0"/>
              <a:t>点</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AB8BF67B-44BD-AC39-35BC-CF63B15861B6}"/>
                  </a:ext>
                </a:extLst>
              </p:cNvPr>
              <p:cNvSpPr>
                <a:spLocks noGrp="1"/>
              </p:cNvSpPr>
              <p:nvPr>
                <p:ph idx="1"/>
              </p:nvPr>
            </p:nvSpPr>
            <p:spPr>
              <a:xfrm>
                <a:off x="838200" y="1817604"/>
                <a:ext cx="11015444" cy="4351338"/>
              </a:xfrm>
            </p:spPr>
            <p:txBody>
              <a:bodyPr/>
              <a:lstStyle/>
              <a:p>
                <a:r>
                  <a:rPr lang="en-US" altLang="ja-JP" dirty="0"/>
                  <a:t>	                    </a:t>
                </a:r>
                <a:r>
                  <a:rPr lang="ja-JP" altLang="en-US" dirty="0"/>
                  <a:t> の対応付けが難しかった</a:t>
                </a:r>
                <a:endParaRPr lang="en-US" altLang="ja-JP" dirty="0"/>
              </a:p>
              <a:p>
                <a:pPr lvl="1"/>
                <a:r>
                  <a:rPr lang="en-US" altLang="ja-JP" dirty="0" err="1"/>
                  <a:t>NeRF</a:t>
                </a:r>
                <a:r>
                  <a:rPr lang="en-US" altLang="ja-JP" dirty="0"/>
                  <a:t> </a:t>
                </a:r>
                <a:r>
                  <a:rPr lang="ja-JP" altLang="en-US" dirty="0"/>
                  <a:t>という研究は多層パーセプトロン</a:t>
                </a:r>
                <a:r>
                  <a:rPr lang="en-US" altLang="ja-JP" dirty="0"/>
                  <a:t>(</a:t>
                </a:r>
                <a:r>
                  <a:rPr lang="en-US" altLang="ja-JP" b="1" u="sng" dirty="0"/>
                  <a:t>MLP</a:t>
                </a:r>
                <a:r>
                  <a:rPr lang="en-US" altLang="ja-JP" dirty="0"/>
                  <a:t>)</a:t>
                </a:r>
                <a:r>
                  <a:rPr lang="ja-JP" altLang="en-US" dirty="0"/>
                  <a:t>を使って対応付け</a:t>
                </a:r>
                <a14:m>
                  <m:oMath xmlns:m="http://schemas.openxmlformats.org/officeDocument/2006/math">
                    <m:r>
                      <a:rPr lang="ja-JP" altLang="en-US" i="1">
                        <a:latin typeface="Cambria Math" panose="02040503050406030204" pitchFamily="18" charset="0"/>
                      </a:rPr>
                      <m:t>を</m:t>
                    </m:r>
                  </m:oMath>
                </a14:m>
                <a:r>
                  <a:rPr lang="ja-JP" altLang="en-US" dirty="0"/>
                  <a:t>作成</a:t>
                </a:r>
                <a:endParaRPr lang="en-US" altLang="ja-JP" dirty="0"/>
              </a:p>
              <a:p>
                <a:r>
                  <a:rPr lang="ja-JP" altLang="en-US" b="1" dirty="0"/>
                  <a:t>広範囲を愚直に扱う</a:t>
                </a:r>
                <a:r>
                  <a:rPr lang="ja-JP" altLang="en-US" dirty="0"/>
                  <a:t>と</a:t>
                </a:r>
                <a:r>
                  <a:rPr lang="ja-JP" altLang="en-US" b="1" dirty="0"/>
                  <a:t>処理時間</a:t>
                </a:r>
                <a:r>
                  <a:rPr lang="ja-JP" altLang="en-US" dirty="0"/>
                  <a:t>または</a:t>
                </a:r>
                <a:r>
                  <a:rPr lang="ja-JP" altLang="en-US" b="1" dirty="0"/>
                  <a:t>空間計算量</a:t>
                </a:r>
                <a:r>
                  <a:rPr lang="ja-JP" altLang="en-US" dirty="0"/>
                  <a:t>がかかる</a:t>
                </a:r>
                <a:endParaRPr lang="en-US" altLang="ja-JP" dirty="0"/>
              </a:p>
              <a:p>
                <a:endParaRPr lang="en-US" altLang="ja-JP" dirty="0"/>
              </a:p>
              <a:p>
                <a:endParaRPr kumimoji="1" lang="ja-JP" altLang="en-US" dirty="0"/>
              </a:p>
            </p:txBody>
          </p:sp>
        </mc:Choice>
        <mc:Fallback xmlns="">
          <p:sp>
            <p:nvSpPr>
              <p:cNvPr id="3" name="コンテンツ プレースホルダー 2">
                <a:extLst>
                  <a:ext uri="{FF2B5EF4-FFF2-40B4-BE49-F238E27FC236}">
                    <a16:creationId xmlns:a16="http://schemas.microsoft.com/office/drawing/2014/main" id="{AB8BF67B-44BD-AC39-35BC-CF63B15861B6}"/>
                  </a:ext>
                </a:extLst>
              </p:cNvPr>
              <p:cNvSpPr>
                <a:spLocks noGrp="1" noRot="1" noChangeAspect="1" noMove="1" noResize="1" noEditPoints="1" noAdjustHandles="1" noChangeArrowheads="1" noChangeShapeType="1" noTextEdit="1"/>
              </p:cNvSpPr>
              <p:nvPr>
                <p:ph idx="1"/>
              </p:nvPr>
            </p:nvSpPr>
            <p:spPr>
              <a:xfrm>
                <a:off x="838200" y="1817604"/>
                <a:ext cx="11015444" cy="4351338"/>
              </a:xfrm>
              <a:blipFill>
                <a:blip r:embed="rId2"/>
                <a:stretch>
                  <a:fillRect l="-997" t="-224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EAF34AFB-3AD0-A71A-055B-8DD5CE3D29AB}"/>
                  </a:ext>
                </a:extLst>
              </p:cNvPr>
              <p:cNvSpPr txBox="1"/>
              <p:nvPr/>
            </p:nvSpPr>
            <p:spPr>
              <a:xfrm>
                <a:off x="1043479" y="1825625"/>
                <a:ext cx="298998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400" i="1">
                          <a:latin typeface="Cambria Math" panose="02040503050406030204" pitchFamily="18" charset="0"/>
                        </a:rPr>
                        <m:t>𝑓</m:t>
                      </m:r>
                      <m:r>
                        <a:rPr lang="en-US" altLang="ja-JP" sz="2400" i="1">
                          <a:latin typeface="Cambria Math" panose="02040503050406030204" pitchFamily="18" charset="0"/>
                        </a:rPr>
                        <m:t>:</m:t>
                      </m:r>
                      <m:d>
                        <m:dPr>
                          <m:ctrlPr>
                            <a:rPr lang="en-US" altLang="ja-JP" sz="2400" i="1" smtClean="0">
                              <a:latin typeface="Cambria Math" panose="02040503050406030204" pitchFamily="18" charset="0"/>
                            </a:rPr>
                          </m:ctrlPr>
                        </m:dPr>
                        <m:e>
                          <m:r>
                            <a:rPr lang="en-US" altLang="ja-JP" sz="2400" i="1" smtClean="0">
                              <a:latin typeface="Cambria Math" panose="02040503050406030204" pitchFamily="18" charset="0"/>
                            </a:rPr>
                            <m:t>𝑥</m:t>
                          </m:r>
                          <m:r>
                            <a:rPr lang="en-US" altLang="ja-JP" sz="2400" i="1" smtClean="0">
                              <a:latin typeface="Cambria Math" panose="02040503050406030204" pitchFamily="18" charset="0"/>
                            </a:rPr>
                            <m:t>,</m:t>
                          </m:r>
                          <m:r>
                            <a:rPr lang="en-US" altLang="ja-JP" sz="2400" i="1" smtClean="0">
                              <a:latin typeface="Cambria Math" panose="02040503050406030204" pitchFamily="18" charset="0"/>
                            </a:rPr>
                            <m:t>𝑦</m:t>
                          </m:r>
                          <m:r>
                            <a:rPr lang="en-US" altLang="ja-JP" sz="2400" i="1" smtClean="0">
                              <a:latin typeface="Cambria Math" panose="02040503050406030204" pitchFamily="18" charset="0"/>
                            </a:rPr>
                            <m:t>,</m:t>
                          </m:r>
                          <m:r>
                            <a:rPr lang="en-US" altLang="ja-JP" sz="2400" i="1" smtClean="0">
                              <a:latin typeface="Cambria Math" panose="02040503050406030204" pitchFamily="18" charset="0"/>
                            </a:rPr>
                            <m:t>𝑧</m:t>
                          </m:r>
                        </m:e>
                      </m:d>
                      <m:r>
                        <a:rPr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m:t>
                      </m:r>
                      <m:r>
                        <a:rPr kumimoji="1" lang="en-US" altLang="ja-JP" sz="2400" b="0" i="1" smtClean="0">
                          <a:solidFill>
                            <a:srgbClr val="FF0000"/>
                          </a:solidFill>
                          <a:latin typeface="Cambria Math" panose="02040503050406030204" pitchFamily="18" charset="0"/>
                        </a:rPr>
                        <m:t>𝑅</m:t>
                      </m:r>
                      <m:r>
                        <a:rPr kumimoji="1" lang="en-US" altLang="ja-JP" sz="2400" b="0" i="1" smtClean="0">
                          <a:latin typeface="Cambria Math" panose="02040503050406030204" pitchFamily="18" charset="0"/>
                        </a:rPr>
                        <m:t>,</m:t>
                      </m:r>
                      <m:r>
                        <a:rPr kumimoji="1" lang="en-US" altLang="ja-JP" sz="2400" b="0" i="1" smtClean="0">
                          <a:solidFill>
                            <a:srgbClr val="00B050"/>
                          </a:solidFill>
                          <a:latin typeface="Cambria Math" panose="02040503050406030204" pitchFamily="18" charset="0"/>
                        </a:rPr>
                        <m:t>𝐺</m:t>
                      </m:r>
                      <m:r>
                        <a:rPr kumimoji="1" lang="en-US" altLang="ja-JP" sz="2400" b="0" i="1" smtClean="0">
                          <a:latin typeface="Cambria Math" panose="02040503050406030204" pitchFamily="18" charset="0"/>
                        </a:rPr>
                        <m:t>,</m:t>
                      </m:r>
                      <m:r>
                        <a:rPr kumimoji="1" lang="en-US" altLang="ja-JP" sz="2400" b="0" i="1" smtClean="0">
                          <a:solidFill>
                            <a:srgbClr val="0070C0"/>
                          </a:solidFill>
                          <a:latin typeface="Cambria Math" panose="02040503050406030204" pitchFamily="18" charset="0"/>
                        </a:rPr>
                        <m:t>𝐵</m:t>
                      </m:r>
                      <m:r>
                        <a:rPr kumimoji="1" lang="en-US" altLang="ja-JP" sz="2400" b="0" i="1" smtClean="0">
                          <a:latin typeface="Cambria Math" panose="02040503050406030204" pitchFamily="18" charset="0"/>
                        </a:rPr>
                        <m:t>)</m:t>
                      </m:r>
                    </m:oMath>
                  </m:oMathPara>
                </a14:m>
                <a:endParaRPr kumimoji="1" lang="ja-JP" altLang="en-US" sz="2400" dirty="0"/>
              </a:p>
            </p:txBody>
          </p:sp>
        </mc:Choice>
        <mc:Fallback xmlns="">
          <p:sp>
            <p:nvSpPr>
              <p:cNvPr id="10" name="テキスト ボックス 9">
                <a:extLst>
                  <a:ext uri="{FF2B5EF4-FFF2-40B4-BE49-F238E27FC236}">
                    <a16:creationId xmlns:a16="http://schemas.microsoft.com/office/drawing/2014/main" id="{EAF34AFB-3AD0-A71A-055B-8DD5CE3D29AB}"/>
                  </a:ext>
                </a:extLst>
              </p:cNvPr>
              <p:cNvSpPr txBox="1">
                <a:spLocks noRot="1" noChangeAspect="1" noMove="1" noResize="1" noEditPoints="1" noAdjustHandles="1" noChangeArrowheads="1" noChangeShapeType="1" noTextEdit="1"/>
              </p:cNvSpPr>
              <p:nvPr/>
            </p:nvSpPr>
            <p:spPr>
              <a:xfrm>
                <a:off x="1043479" y="1825625"/>
                <a:ext cx="2989986" cy="369332"/>
              </a:xfrm>
              <a:prstGeom prst="rect">
                <a:avLst/>
              </a:prstGeom>
              <a:blipFill>
                <a:blip r:embed="rId7"/>
                <a:stretch>
                  <a:fillRect l="-1629" t="-1639" r="-1833" b="-32787"/>
                </a:stretch>
              </a:blipFill>
            </p:spPr>
            <p:txBody>
              <a:bodyPr/>
              <a:lstStyle/>
              <a:p>
                <a:r>
                  <a:rPr lang="ja-JP" altLang="en-US">
                    <a:noFill/>
                  </a:rPr>
                  <a:t> </a:t>
                </a:r>
              </a:p>
            </p:txBody>
          </p:sp>
        </mc:Fallback>
      </mc:AlternateContent>
      <p:sp>
        <p:nvSpPr>
          <p:cNvPr id="5" name="日付プレースホルダー 4">
            <a:extLst>
              <a:ext uri="{FF2B5EF4-FFF2-40B4-BE49-F238E27FC236}">
                <a16:creationId xmlns:a16="http://schemas.microsoft.com/office/drawing/2014/main" id="{F65AD39D-A42D-356E-6955-DBE7659D51C0}"/>
              </a:ext>
            </a:extLst>
          </p:cNvPr>
          <p:cNvSpPr>
            <a:spLocks noGrp="1"/>
          </p:cNvSpPr>
          <p:nvPr>
            <p:ph type="dt" sz="half" idx="10"/>
          </p:nvPr>
        </p:nvSpPr>
        <p:spPr/>
        <p:txBody>
          <a:bodyPr/>
          <a:lstStyle/>
          <a:p>
            <a:r>
              <a:rPr kumimoji="1" lang="en-US" altLang="ja-JP"/>
              <a:t>2024/1/31</a:t>
            </a:r>
            <a:endParaRPr kumimoji="1" lang="ja-JP" altLang="en-US"/>
          </a:p>
        </p:txBody>
      </p:sp>
      <p:sp>
        <p:nvSpPr>
          <p:cNvPr id="7" name="スライド番号プレースホルダー 6">
            <a:extLst>
              <a:ext uri="{FF2B5EF4-FFF2-40B4-BE49-F238E27FC236}">
                <a16:creationId xmlns:a16="http://schemas.microsoft.com/office/drawing/2014/main" id="{791B168C-028F-D6E2-9A16-27CF9BAA62E5}"/>
              </a:ext>
            </a:extLst>
          </p:cNvPr>
          <p:cNvSpPr>
            <a:spLocks noGrp="1"/>
          </p:cNvSpPr>
          <p:nvPr>
            <p:ph type="sldNum" sz="quarter" idx="12"/>
          </p:nvPr>
        </p:nvSpPr>
        <p:spPr/>
        <p:txBody>
          <a:bodyPr/>
          <a:lstStyle/>
          <a:p>
            <a:fld id="{1A33C891-B2ED-40BC-9E9F-45F2CE42BAA2}" type="slidenum">
              <a:rPr lang="ja-JP" altLang="en-US" smtClean="0"/>
              <a:pPr/>
              <a:t>4</a:t>
            </a:fld>
            <a:r>
              <a:rPr lang="en-US" altLang="ja-JP"/>
              <a:t>/17</a:t>
            </a:r>
            <a:endParaRPr kumimoji="1" lang="ja-JP" altLang="en-US" dirty="0"/>
          </a:p>
        </p:txBody>
      </p:sp>
      <p:sp>
        <p:nvSpPr>
          <p:cNvPr id="8" name="フッター プレースホルダー 7">
            <a:extLst>
              <a:ext uri="{FF2B5EF4-FFF2-40B4-BE49-F238E27FC236}">
                <a16:creationId xmlns:a16="http://schemas.microsoft.com/office/drawing/2014/main" id="{1FC4E3B6-8058-0277-C855-36FEF2278E36}"/>
              </a:ext>
            </a:extLst>
          </p:cNvPr>
          <p:cNvSpPr>
            <a:spLocks noGrp="1"/>
          </p:cNvSpPr>
          <p:nvPr>
            <p:ph type="ftr" sz="quarter" idx="11"/>
          </p:nvPr>
        </p:nvSpPr>
        <p:spPr/>
        <p:txBody>
          <a:bodyPr/>
          <a:lstStyle/>
          <a:p>
            <a:r>
              <a:rPr kumimoji="1" lang="ja-JP" altLang="en-US"/>
              <a:t>曲線近傍を移動する視点から見えるステレオ自由視点画像の高速生成</a:t>
            </a:r>
          </a:p>
        </p:txBody>
      </p:sp>
    </p:spTree>
    <p:extLst>
      <p:ext uri="{BB962C8B-B14F-4D97-AF65-F5344CB8AC3E}">
        <p14:creationId xmlns:p14="http://schemas.microsoft.com/office/powerpoint/2010/main" val="36800160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D5486F-E581-C4AA-4F68-D0B94CDE7981}"/>
              </a:ext>
            </a:extLst>
          </p:cNvPr>
          <p:cNvSpPr>
            <a:spLocks noGrp="1"/>
          </p:cNvSpPr>
          <p:nvPr>
            <p:ph type="title"/>
          </p:nvPr>
        </p:nvSpPr>
        <p:spPr/>
        <p:txBody>
          <a:bodyPr/>
          <a:lstStyle/>
          <a:p>
            <a:r>
              <a:rPr kumimoji="1" lang="en-US" altLang="ja-JP" dirty="0"/>
              <a:t>Foveation </a:t>
            </a:r>
            <a:r>
              <a:rPr kumimoji="1" lang="ja-JP" altLang="en-US" dirty="0"/>
              <a:t>とは</a:t>
            </a:r>
            <a:r>
              <a:rPr kumimoji="1"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C2964A24-798B-3608-6334-D6C8117C1E6F}"/>
              </a:ext>
            </a:extLst>
          </p:cNvPr>
          <p:cNvSpPr>
            <a:spLocks noGrp="1"/>
          </p:cNvSpPr>
          <p:nvPr>
            <p:ph idx="1"/>
          </p:nvPr>
        </p:nvSpPr>
        <p:spPr>
          <a:xfrm>
            <a:off x="838199" y="1825625"/>
            <a:ext cx="10936705" cy="4351338"/>
          </a:xfrm>
        </p:spPr>
        <p:txBody>
          <a:bodyPr/>
          <a:lstStyle/>
          <a:p>
            <a:r>
              <a:rPr lang="ja-JP" altLang="en-US" dirty="0"/>
              <a:t>注視点から離れた部分の解像度を抑える工夫</a:t>
            </a:r>
            <a:endParaRPr lang="en-US" altLang="ja-JP" dirty="0"/>
          </a:p>
          <a:p>
            <a:pPr lvl="1"/>
            <a:r>
              <a:rPr kumimoji="1" lang="en-US" altLang="ja-JP" dirty="0" err="1"/>
              <a:t>FoV-NeRF</a:t>
            </a:r>
            <a:r>
              <a:rPr kumimoji="1" lang="en-US" altLang="ja-JP" dirty="0"/>
              <a:t> </a:t>
            </a:r>
            <a:r>
              <a:rPr kumimoji="1" lang="ja-JP" altLang="en-US" dirty="0"/>
              <a:t>では</a:t>
            </a:r>
            <a:r>
              <a:rPr kumimoji="1" lang="en-US" altLang="ja-JP" dirty="0"/>
              <a:t>1 </a:t>
            </a:r>
            <a:r>
              <a:rPr kumimoji="1" lang="ja-JP" altLang="en-US" dirty="0"/>
              <a:t>枚生成する時間を </a:t>
            </a:r>
            <a:r>
              <a:rPr kumimoji="1" lang="en-US" altLang="ja-JP" dirty="0"/>
              <a:t>562 </a:t>
            </a:r>
            <a:r>
              <a:rPr kumimoji="1" lang="ja-JP" altLang="en-US" dirty="0"/>
              <a:t>ミリ秒から </a:t>
            </a:r>
            <a:r>
              <a:rPr kumimoji="1" lang="en-US" altLang="ja-JP" dirty="0"/>
              <a:t>27 </a:t>
            </a:r>
            <a:r>
              <a:rPr kumimoji="1" lang="ja-JP" altLang="en-US" dirty="0"/>
              <a:t>ミリ秒まで</a:t>
            </a:r>
            <a:r>
              <a:rPr lang="ja-JP" altLang="en-US" dirty="0"/>
              <a:t>短縮</a:t>
            </a:r>
            <a:endParaRPr kumimoji="1" lang="ja-JP" altLang="en-US" dirty="0"/>
          </a:p>
        </p:txBody>
      </p:sp>
      <p:sp>
        <p:nvSpPr>
          <p:cNvPr id="5" name="日付プレースホルダー 4">
            <a:extLst>
              <a:ext uri="{FF2B5EF4-FFF2-40B4-BE49-F238E27FC236}">
                <a16:creationId xmlns:a16="http://schemas.microsoft.com/office/drawing/2014/main" id="{104993D7-D580-D2E0-DB79-D96B4367420F}"/>
              </a:ext>
            </a:extLst>
          </p:cNvPr>
          <p:cNvSpPr>
            <a:spLocks noGrp="1"/>
          </p:cNvSpPr>
          <p:nvPr>
            <p:ph type="dt" sz="half" idx="10"/>
          </p:nvPr>
        </p:nvSpPr>
        <p:spPr/>
        <p:txBody>
          <a:bodyPr/>
          <a:lstStyle/>
          <a:p>
            <a:r>
              <a:rPr kumimoji="1" lang="en-US" altLang="ja-JP"/>
              <a:t>2024/1/31</a:t>
            </a:r>
            <a:endParaRPr kumimoji="1" lang="ja-JP" altLang="en-US"/>
          </a:p>
        </p:txBody>
      </p:sp>
      <p:sp>
        <p:nvSpPr>
          <p:cNvPr id="7" name="スライド番号プレースホルダー 6">
            <a:extLst>
              <a:ext uri="{FF2B5EF4-FFF2-40B4-BE49-F238E27FC236}">
                <a16:creationId xmlns:a16="http://schemas.microsoft.com/office/drawing/2014/main" id="{F2EAE7FB-353D-000F-9313-EF1D21252A66}"/>
              </a:ext>
            </a:extLst>
          </p:cNvPr>
          <p:cNvSpPr>
            <a:spLocks noGrp="1"/>
          </p:cNvSpPr>
          <p:nvPr>
            <p:ph type="sldNum" sz="quarter" idx="12"/>
          </p:nvPr>
        </p:nvSpPr>
        <p:spPr/>
        <p:txBody>
          <a:bodyPr/>
          <a:lstStyle/>
          <a:p>
            <a:fld id="{1A33C891-B2ED-40BC-9E9F-45F2CE42BAA2}" type="slidenum">
              <a:rPr lang="ja-JP" altLang="en-US" smtClean="0"/>
              <a:pPr/>
              <a:t>40</a:t>
            </a:fld>
            <a:r>
              <a:rPr lang="en-US" altLang="ja-JP"/>
              <a:t>/17</a:t>
            </a:r>
            <a:endParaRPr kumimoji="1" lang="ja-JP" altLang="en-US" dirty="0"/>
          </a:p>
        </p:txBody>
      </p:sp>
      <p:sp>
        <p:nvSpPr>
          <p:cNvPr id="8" name="フッター プレースホルダー 7">
            <a:extLst>
              <a:ext uri="{FF2B5EF4-FFF2-40B4-BE49-F238E27FC236}">
                <a16:creationId xmlns:a16="http://schemas.microsoft.com/office/drawing/2014/main" id="{5BC57BE7-F12F-13D7-C0BC-352225216EB2}"/>
              </a:ext>
            </a:extLst>
          </p:cNvPr>
          <p:cNvSpPr>
            <a:spLocks noGrp="1"/>
          </p:cNvSpPr>
          <p:nvPr>
            <p:ph type="ftr" sz="quarter" idx="11"/>
          </p:nvPr>
        </p:nvSpPr>
        <p:spPr/>
        <p:txBody>
          <a:bodyPr/>
          <a:lstStyle/>
          <a:p>
            <a:r>
              <a:rPr kumimoji="1" lang="ja-JP" altLang="en-US"/>
              <a:t>曲線近傍を移動する視点から見えるステレオ自由視点画像の高速生成</a:t>
            </a:r>
          </a:p>
        </p:txBody>
      </p:sp>
      <p:pic>
        <p:nvPicPr>
          <p:cNvPr id="12" name="図 11">
            <a:extLst>
              <a:ext uri="{FF2B5EF4-FFF2-40B4-BE49-F238E27FC236}">
                <a16:creationId xmlns:a16="http://schemas.microsoft.com/office/drawing/2014/main" id="{9DD594C3-71CC-3EEF-849D-75049C153130}"/>
              </a:ext>
            </a:extLst>
          </p:cNvPr>
          <p:cNvPicPr>
            <a:picLocks noChangeAspect="1"/>
          </p:cNvPicPr>
          <p:nvPr/>
        </p:nvPicPr>
        <p:blipFill>
          <a:blip r:embed="rId2"/>
          <a:stretch>
            <a:fillRect/>
          </a:stretch>
        </p:blipFill>
        <p:spPr>
          <a:xfrm>
            <a:off x="2049429" y="2855455"/>
            <a:ext cx="8093141" cy="3223539"/>
          </a:xfrm>
          <a:prstGeom prst="rect">
            <a:avLst/>
          </a:prstGeom>
        </p:spPr>
      </p:pic>
      <p:sp>
        <p:nvSpPr>
          <p:cNvPr id="14" name="テキスト ボックス 13">
            <a:extLst>
              <a:ext uri="{FF2B5EF4-FFF2-40B4-BE49-F238E27FC236}">
                <a16:creationId xmlns:a16="http://schemas.microsoft.com/office/drawing/2014/main" id="{E4E9A87E-D529-3654-6B00-FB01E5BDEF3D}"/>
              </a:ext>
            </a:extLst>
          </p:cNvPr>
          <p:cNvSpPr txBox="1"/>
          <p:nvPr/>
        </p:nvSpPr>
        <p:spPr>
          <a:xfrm>
            <a:off x="4428573" y="6041282"/>
            <a:ext cx="3334854" cy="369332"/>
          </a:xfrm>
          <a:prstGeom prst="rect">
            <a:avLst/>
          </a:prstGeom>
          <a:noFill/>
        </p:spPr>
        <p:txBody>
          <a:bodyPr wrap="square">
            <a:spAutoFit/>
          </a:bodyPr>
          <a:lstStyle/>
          <a:p>
            <a:r>
              <a:rPr kumimoji="1" lang="en-US" altLang="ja-JP" dirty="0" err="1"/>
              <a:t>FoV-NeRF</a:t>
            </a:r>
            <a:r>
              <a:rPr kumimoji="1" lang="en-US" altLang="ja-JP" dirty="0"/>
              <a:t> </a:t>
            </a:r>
            <a:r>
              <a:rPr kumimoji="1" lang="ja-JP" altLang="en-US" dirty="0"/>
              <a:t>構成図</a:t>
            </a:r>
            <a:r>
              <a:rPr kumimoji="1" lang="en-US" altLang="ja-JP" dirty="0"/>
              <a:t>[5] </a:t>
            </a:r>
            <a:r>
              <a:rPr kumimoji="1" lang="ja-JP" altLang="en-US" dirty="0"/>
              <a:t>より引用</a:t>
            </a:r>
            <a:endParaRPr lang="ja-JP" altLang="en-US" dirty="0"/>
          </a:p>
        </p:txBody>
      </p:sp>
    </p:spTree>
    <p:extLst>
      <p:ext uri="{BB962C8B-B14F-4D97-AF65-F5344CB8AC3E}">
        <p14:creationId xmlns:p14="http://schemas.microsoft.com/office/powerpoint/2010/main" val="1962299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353C77-8E3B-2673-AF95-9BEFA4D73D06}"/>
              </a:ext>
            </a:extLst>
          </p:cNvPr>
          <p:cNvSpPr>
            <a:spLocks noGrp="1"/>
          </p:cNvSpPr>
          <p:nvPr>
            <p:ph type="title"/>
          </p:nvPr>
        </p:nvSpPr>
        <p:spPr/>
        <p:txBody>
          <a:bodyPr/>
          <a:lstStyle/>
          <a:p>
            <a:r>
              <a:rPr kumimoji="1" lang="ja-JP" altLang="en-US" dirty="0"/>
              <a:t>関連研究</a:t>
            </a:r>
            <a:r>
              <a:rPr lang="en-US" altLang="ja-JP" dirty="0"/>
              <a:t>(</a:t>
            </a:r>
            <a:r>
              <a:rPr lang="ja-JP" altLang="en-US" dirty="0"/>
              <a:t>広範囲</a:t>
            </a:r>
            <a:r>
              <a:rPr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33894D9A-05D2-176B-B598-EC01066E2709}"/>
              </a:ext>
            </a:extLst>
          </p:cNvPr>
          <p:cNvSpPr>
            <a:spLocks noGrp="1"/>
          </p:cNvSpPr>
          <p:nvPr>
            <p:ph idx="1"/>
          </p:nvPr>
        </p:nvSpPr>
        <p:spPr>
          <a:xfrm>
            <a:off x="838200" y="3885881"/>
            <a:ext cx="10515600" cy="2291081"/>
          </a:xfrm>
        </p:spPr>
        <p:txBody>
          <a:bodyPr/>
          <a:lstStyle/>
          <a:p>
            <a:r>
              <a:rPr lang="ja-JP" altLang="en-US" dirty="0"/>
              <a:t>建物や街を自由視点画像で見れる</a:t>
            </a:r>
            <a:endParaRPr lang="en-US" altLang="ja-JP" dirty="0"/>
          </a:p>
          <a:p>
            <a:r>
              <a:rPr lang="ja-JP" altLang="en-US" dirty="0"/>
              <a:t>広範囲シーンを</a:t>
            </a:r>
            <a:r>
              <a:rPr lang="ja-JP" altLang="en-US" b="1" dirty="0"/>
              <a:t>範囲ごとに分割</a:t>
            </a:r>
            <a:endParaRPr lang="en-US" altLang="ja-JP" b="1" dirty="0"/>
          </a:p>
          <a:p>
            <a:pPr lvl="1"/>
            <a:r>
              <a:rPr lang="ja-JP" altLang="en-US" dirty="0"/>
              <a:t>複数の </a:t>
            </a:r>
            <a:r>
              <a:rPr lang="en-US" altLang="ja-JP" dirty="0"/>
              <a:t>MLP </a:t>
            </a:r>
            <a:r>
              <a:rPr lang="ja-JP" altLang="en-US" dirty="0"/>
              <a:t>に分散させる</a:t>
            </a:r>
            <a:endParaRPr lang="en-US" altLang="ja-JP" dirty="0"/>
          </a:p>
          <a:p>
            <a:pPr lvl="1"/>
            <a:r>
              <a:rPr lang="ja-JP" altLang="en-US" b="1" u="sng" dirty="0"/>
              <a:t>シーンデコンポジション</a:t>
            </a:r>
            <a:r>
              <a:rPr lang="en-US" altLang="ja-JP" b="1" u="sng" dirty="0"/>
              <a:t>(SD)</a:t>
            </a:r>
            <a:r>
              <a:rPr lang="ja-JP" altLang="en-US" dirty="0"/>
              <a:t>という手法</a:t>
            </a:r>
            <a:endParaRPr lang="en-US" altLang="ja-JP" dirty="0"/>
          </a:p>
          <a:p>
            <a:r>
              <a:rPr lang="ja-JP" altLang="en-US" dirty="0"/>
              <a:t>ただし，生成速度は </a:t>
            </a:r>
            <a:r>
              <a:rPr lang="en-US" altLang="ja-JP" dirty="0"/>
              <a:t>1 fps </a:t>
            </a:r>
            <a:r>
              <a:rPr lang="ja-JP" altLang="en-US" dirty="0"/>
              <a:t>未満</a:t>
            </a:r>
            <a:endParaRPr lang="en-US" altLang="ja-JP" dirty="0"/>
          </a:p>
          <a:p>
            <a:endParaRPr lang="en-US" altLang="ja-JP" dirty="0"/>
          </a:p>
          <a:p>
            <a:endParaRPr lang="en-US" altLang="ja-JP" dirty="0"/>
          </a:p>
          <a:p>
            <a:endParaRPr lang="en-US" altLang="ja-JP" dirty="0"/>
          </a:p>
          <a:p>
            <a:endParaRPr lang="en-US" altLang="ja-JP" dirty="0"/>
          </a:p>
          <a:p>
            <a:endParaRPr lang="en-US" altLang="ja-JP" dirty="0"/>
          </a:p>
          <a:p>
            <a:pPr lvl="1"/>
            <a:endParaRPr lang="en-US" altLang="ja-JP" dirty="0"/>
          </a:p>
        </p:txBody>
      </p:sp>
      <p:pic>
        <p:nvPicPr>
          <p:cNvPr id="10" name="図 9">
            <a:extLst>
              <a:ext uri="{FF2B5EF4-FFF2-40B4-BE49-F238E27FC236}">
                <a16:creationId xmlns:a16="http://schemas.microsoft.com/office/drawing/2014/main" id="{9B1D173D-6898-B82F-67BA-F9306D00B000}"/>
              </a:ext>
            </a:extLst>
          </p:cNvPr>
          <p:cNvPicPr>
            <a:picLocks noChangeAspect="1"/>
          </p:cNvPicPr>
          <p:nvPr/>
        </p:nvPicPr>
        <p:blipFill rotWithShape="1">
          <a:blip r:embed="rId2"/>
          <a:srcRect l="33897" r="33102"/>
          <a:stretch/>
        </p:blipFill>
        <p:spPr>
          <a:xfrm>
            <a:off x="7868227" y="820163"/>
            <a:ext cx="3781285" cy="4794737"/>
          </a:xfrm>
          <a:prstGeom prst="rect">
            <a:avLst/>
          </a:prstGeom>
        </p:spPr>
      </p:pic>
      <p:sp>
        <p:nvSpPr>
          <p:cNvPr id="14" name="テキスト ボックス 13">
            <a:extLst>
              <a:ext uri="{FF2B5EF4-FFF2-40B4-BE49-F238E27FC236}">
                <a16:creationId xmlns:a16="http://schemas.microsoft.com/office/drawing/2014/main" id="{C6D93D8C-584B-12AA-9B75-4D006DBC3526}"/>
              </a:ext>
            </a:extLst>
          </p:cNvPr>
          <p:cNvSpPr txBox="1"/>
          <p:nvPr/>
        </p:nvSpPr>
        <p:spPr>
          <a:xfrm>
            <a:off x="9012222" y="6382921"/>
            <a:ext cx="1939955" cy="338554"/>
          </a:xfrm>
          <a:prstGeom prst="rect">
            <a:avLst/>
          </a:prstGeom>
          <a:noFill/>
        </p:spPr>
        <p:txBody>
          <a:bodyPr wrap="none" rtlCol="0">
            <a:spAutoFit/>
          </a:bodyPr>
          <a:lstStyle/>
          <a:p>
            <a:r>
              <a:rPr lang="ja-JP" altLang="en-US" sz="1600" dirty="0"/>
              <a:t>図出典</a:t>
            </a:r>
            <a:r>
              <a:rPr lang="en-US" altLang="ja-JP" sz="1600" dirty="0"/>
              <a:t>: Mi </a:t>
            </a:r>
            <a:r>
              <a:rPr lang="ja-JP" altLang="en-US" sz="1600" dirty="0"/>
              <a:t>ら </a:t>
            </a:r>
            <a:r>
              <a:rPr lang="en-US" altLang="ja-JP" sz="1600" dirty="0"/>
              <a:t>2023</a:t>
            </a:r>
            <a:endParaRPr kumimoji="1" lang="en-US" altLang="ja-JP" sz="1600" dirty="0"/>
          </a:p>
        </p:txBody>
      </p:sp>
      <p:graphicFrame>
        <p:nvGraphicFramePr>
          <p:cNvPr id="4" name="表 4">
            <a:extLst>
              <a:ext uri="{FF2B5EF4-FFF2-40B4-BE49-F238E27FC236}">
                <a16:creationId xmlns:a16="http://schemas.microsoft.com/office/drawing/2014/main" id="{72283D12-EE48-2B3C-0A5F-2BE26E90C928}"/>
              </a:ext>
            </a:extLst>
          </p:cNvPr>
          <p:cNvGraphicFramePr>
            <a:graphicFrameLocks noGrp="1"/>
          </p:cNvGraphicFramePr>
          <p:nvPr>
            <p:extLst>
              <p:ext uri="{D42A27DB-BD31-4B8C-83A1-F6EECF244321}">
                <p14:modId xmlns:p14="http://schemas.microsoft.com/office/powerpoint/2010/main" val="2870334153"/>
              </p:ext>
            </p:extLst>
          </p:nvPr>
        </p:nvGraphicFramePr>
        <p:xfrm>
          <a:off x="838200" y="1415413"/>
          <a:ext cx="6960999" cy="2291080"/>
        </p:xfrm>
        <a:graphic>
          <a:graphicData uri="http://schemas.openxmlformats.org/drawingml/2006/table">
            <a:tbl>
              <a:tblPr firstRow="1" bandRow="1">
                <a:tableStyleId>{5C22544A-7EE6-4342-B048-85BDC9FD1C3A}</a:tableStyleId>
              </a:tblPr>
              <a:tblGrid>
                <a:gridCol w="2320333">
                  <a:extLst>
                    <a:ext uri="{9D8B030D-6E8A-4147-A177-3AD203B41FA5}">
                      <a16:colId xmlns:a16="http://schemas.microsoft.com/office/drawing/2014/main" val="1444671038"/>
                    </a:ext>
                  </a:extLst>
                </a:gridCol>
                <a:gridCol w="2320333">
                  <a:extLst>
                    <a:ext uri="{9D8B030D-6E8A-4147-A177-3AD203B41FA5}">
                      <a16:colId xmlns:a16="http://schemas.microsoft.com/office/drawing/2014/main" val="225107899"/>
                    </a:ext>
                  </a:extLst>
                </a:gridCol>
                <a:gridCol w="2320333">
                  <a:extLst>
                    <a:ext uri="{9D8B030D-6E8A-4147-A177-3AD203B41FA5}">
                      <a16:colId xmlns:a16="http://schemas.microsoft.com/office/drawing/2014/main" val="4143643925"/>
                    </a:ext>
                  </a:extLst>
                </a:gridCol>
              </a:tblGrid>
              <a:tr h="370840">
                <a:tc>
                  <a:txBody>
                    <a:bodyPr/>
                    <a:lstStyle/>
                    <a:p>
                      <a:r>
                        <a:rPr kumimoji="1" lang="ja-JP" altLang="en-US" dirty="0"/>
                        <a:t>関連研究</a:t>
                      </a:r>
                    </a:p>
                  </a:txBody>
                  <a:tcPr/>
                </a:tc>
                <a:tc>
                  <a:txBody>
                    <a:bodyPr/>
                    <a:lstStyle/>
                    <a:p>
                      <a:r>
                        <a:rPr kumimoji="1" lang="ja-JP" altLang="en-US" dirty="0"/>
                        <a:t>分割範囲</a:t>
                      </a:r>
                    </a:p>
                  </a:txBody>
                  <a:tcPr/>
                </a:tc>
                <a:tc>
                  <a:txBody>
                    <a:bodyPr/>
                    <a:lstStyle/>
                    <a:p>
                      <a:r>
                        <a:rPr kumimoji="1" lang="en-US" altLang="ja-JP" dirty="0"/>
                        <a:t>fps</a:t>
                      </a:r>
                      <a:endParaRPr kumimoji="1" lang="ja-JP" altLang="en-US" dirty="0"/>
                    </a:p>
                  </a:txBody>
                  <a:tcPr/>
                </a:tc>
                <a:extLst>
                  <a:ext uri="{0D108BD9-81ED-4DB2-BD59-A6C34878D82A}">
                    <a16:rowId xmlns:a16="http://schemas.microsoft.com/office/drawing/2014/main" val="300810595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Mega-</a:t>
                      </a:r>
                      <a:r>
                        <a:rPr lang="en-US" altLang="ja-JP" dirty="0" err="1"/>
                        <a:t>NeRF</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(Turki </a:t>
                      </a:r>
                      <a:r>
                        <a:rPr lang="ja-JP" altLang="en-US" dirty="0"/>
                        <a:t>ら</a:t>
                      </a:r>
                      <a:r>
                        <a:rPr lang="en-US" altLang="ja-JP" dirty="0"/>
                        <a:t>, 2022)</a:t>
                      </a:r>
                    </a:p>
                  </a:txBody>
                  <a:tcPr/>
                </a:tc>
                <a:tc>
                  <a:txBody>
                    <a:bodyPr/>
                    <a:lstStyle/>
                    <a:p>
                      <a:r>
                        <a:rPr lang="ja-JP" altLang="en-US" dirty="0"/>
                        <a:t>直方形範囲ごと</a:t>
                      </a:r>
                      <a:endParaRPr kumimoji="1" lang="ja-JP" altLang="en-US" dirty="0"/>
                    </a:p>
                  </a:txBody>
                  <a:tcPr/>
                </a:tc>
                <a:tc>
                  <a:txBody>
                    <a:bodyPr/>
                    <a:lstStyle/>
                    <a:p>
                      <a:r>
                        <a:rPr kumimoji="1" lang="en-US" altLang="ja-JP" dirty="0"/>
                        <a:t>0.011</a:t>
                      </a:r>
                      <a:endParaRPr kumimoji="1" lang="ja-JP" altLang="en-US" dirty="0"/>
                    </a:p>
                  </a:txBody>
                  <a:tcPr/>
                </a:tc>
                <a:extLst>
                  <a:ext uri="{0D108BD9-81ED-4DB2-BD59-A6C34878D82A}">
                    <a16:rowId xmlns:a16="http://schemas.microsoft.com/office/drawing/2014/main" val="331296214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Block-</a:t>
                      </a:r>
                      <a:r>
                        <a:rPr kumimoji="1" lang="en-US" altLang="ja-JP" dirty="0" err="1"/>
                        <a:t>NeRF</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en-US" altLang="ja-JP" dirty="0" err="1"/>
                        <a:t>Tancik</a:t>
                      </a:r>
                      <a:r>
                        <a:rPr kumimoji="1" lang="en-US" altLang="ja-JP" dirty="0"/>
                        <a:t> </a:t>
                      </a:r>
                      <a:r>
                        <a:rPr kumimoji="1" lang="ja-JP" altLang="en-US" dirty="0"/>
                        <a:t>ら</a:t>
                      </a:r>
                      <a:r>
                        <a:rPr kumimoji="1" lang="en-US" altLang="ja-JP" dirty="0"/>
                        <a:t>,</a:t>
                      </a:r>
                      <a:r>
                        <a:rPr kumimoji="1" lang="ja-JP" altLang="en-US" dirty="0"/>
                        <a:t> </a:t>
                      </a:r>
                      <a:r>
                        <a:rPr kumimoji="1" lang="en-US" altLang="ja-JP" dirty="0"/>
                        <a:t>2022)</a:t>
                      </a:r>
                    </a:p>
                  </a:txBody>
                  <a:tcPr/>
                </a:tc>
                <a:tc>
                  <a:txBody>
                    <a:bodyPr/>
                    <a:lstStyle/>
                    <a:p>
                      <a:r>
                        <a:rPr lang="ja-JP" altLang="en-US" dirty="0"/>
                        <a:t>球範囲ごと</a:t>
                      </a:r>
                      <a:endParaRPr kumimoji="1" lang="ja-JP" altLang="en-US" dirty="0"/>
                    </a:p>
                  </a:txBody>
                  <a:tcPr/>
                </a:tc>
                <a:tc>
                  <a:txBody>
                    <a:bodyPr/>
                    <a:lstStyle/>
                    <a:p>
                      <a:r>
                        <a:rPr kumimoji="1" lang="en-US" altLang="ja-JP" dirty="0"/>
                        <a:t>0.17</a:t>
                      </a:r>
                      <a:endParaRPr kumimoji="1" lang="ja-JP" altLang="en-US" dirty="0"/>
                    </a:p>
                  </a:txBody>
                  <a:tcPr/>
                </a:tc>
                <a:extLst>
                  <a:ext uri="{0D108BD9-81ED-4DB2-BD59-A6C34878D82A}">
                    <a16:rowId xmlns:a16="http://schemas.microsoft.com/office/drawing/2014/main" val="407943123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Switch-</a:t>
                      </a:r>
                      <a:r>
                        <a:rPr lang="en-US" altLang="ja-JP" dirty="0" err="1"/>
                        <a:t>NeRF</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(Mi </a:t>
                      </a:r>
                      <a:r>
                        <a:rPr lang="ja-JP" altLang="en-US" dirty="0"/>
                        <a:t>ら</a:t>
                      </a:r>
                      <a:r>
                        <a:rPr lang="en-US" altLang="ja-JP" dirty="0"/>
                        <a:t>,</a:t>
                      </a:r>
                      <a:r>
                        <a:rPr lang="ja-JP" altLang="en-US" dirty="0"/>
                        <a:t> </a:t>
                      </a:r>
                      <a:r>
                        <a:rPr lang="en-US" altLang="ja-JP" dirty="0"/>
                        <a:t>2023)</a:t>
                      </a:r>
                    </a:p>
                  </a:txBody>
                  <a:tcPr/>
                </a:tc>
                <a:tc>
                  <a:txBody>
                    <a:bodyPr/>
                    <a:lstStyle/>
                    <a:p>
                      <a:r>
                        <a:rPr kumimoji="1" lang="ja-JP" altLang="en-US" dirty="0"/>
                        <a:t>学習可能ゲートが定めた範囲ごと</a:t>
                      </a:r>
                    </a:p>
                  </a:txBody>
                  <a:tcPr/>
                </a:tc>
                <a:tc>
                  <a:txBody>
                    <a:bodyPr/>
                    <a:lstStyle/>
                    <a:p>
                      <a:r>
                        <a:rPr kumimoji="1" lang="en-US" altLang="ja-JP" dirty="0"/>
                        <a:t>0.009</a:t>
                      </a:r>
                      <a:endParaRPr kumimoji="1" lang="ja-JP" altLang="en-US" dirty="0"/>
                    </a:p>
                  </a:txBody>
                  <a:tcPr/>
                </a:tc>
                <a:extLst>
                  <a:ext uri="{0D108BD9-81ED-4DB2-BD59-A6C34878D82A}">
                    <a16:rowId xmlns:a16="http://schemas.microsoft.com/office/drawing/2014/main" val="456653277"/>
                  </a:ext>
                </a:extLst>
              </a:tr>
            </a:tbl>
          </a:graphicData>
        </a:graphic>
      </p:graphicFrame>
      <p:sp>
        <p:nvSpPr>
          <p:cNvPr id="8" name="テキスト ボックス 7">
            <a:extLst>
              <a:ext uri="{FF2B5EF4-FFF2-40B4-BE49-F238E27FC236}">
                <a16:creationId xmlns:a16="http://schemas.microsoft.com/office/drawing/2014/main" id="{15DB6706-F718-FB3D-8260-1B56E511F42E}"/>
              </a:ext>
            </a:extLst>
          </p:cNvPr>
          <p:cNvSpPr txBox="1"/>
          <p:nvPr/>
        </p:nvSpPr>
        <p:spPr>
          <a:xfrm>
            <a:off x="8543613" y="5658480"/>
            <a:ext cx="325283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Block-</a:t>
            </a:r>
            <a:r>
              <a:rPr kumimoji="1" lang="en-US" altLang="ja-JP" dirty="0" err="1"/>
              <a:t>NeRF</a:t>
            </a:r>
            <a:r>
              <a:rPr kumimoji="1" lang="en-US" altLang="ja-JP" dirty="0"/>
              <a:t> </a:t>
            </a:r>
            <a:r>
              <a:rPr lang="ja-JP" altLang="en-US" dirty="0"/>
              <a:t>の</a:t>
            </a:r>
            <a:r>
              <a:rPr kumimoji="1" lang="ja-JP" altLang="en-US" dirty="0"/>
              <a:t>シーン分割</a:t>
            </a:r>
            <a:endParaRPr kumimoji="1" lang="en-US" altLang="ja-JP" dirty="0"/>
          </a:p>
        </p:txBody>
      </p:sp>
      <p:sp>
        <p:nvSpPr>
          <p:cNvPr id="5" name="日付プレースホルダー 4">
            <a:extLst>
              <a:ext uri="{FF2B5EF4-FFF2-40B4-BE49-F238E27FC236}">
                <a16:creationId xmlns:a16="http://schemas.microsoft.com/office/drawing/2014/main" id="{2111FE08-2301-F600-EAC4-0C6DF8F7A806}"/>
              </a:ext>
            </a:extLst>
          </p:cNvPr>
          <p:cNvSpPr>
            <a:spLocks noGrp="1"/>
          </p:cNvSpPr>
          <p:nvPr>
            <p:ph type="dt" sz="half" idx="10"/>
          </p:nvPr>
        </p:nvSpPr>
        <p:spPr/>
        <p:txBody>
          <a:bodyPr/>
          <a:lstStyle/>
          <a:p>
            <a:r>
              <a:rPr kumimoji="1" lang="en-US" altLang="ja-JP"/>
              <a:t>2024/1/31</a:t>
            </a:r>
            <a:endParaRPr kumimoji="1" lang="ja-JP" altLang="en-US"/>
          </a:p>
        </p:txBody>
      </p:sp>
      <p:sp>
        <p:nvSpPr>
          <p:cNvPr id="9" name="スライド番号プレースホルダー 8">
            <a:extLst>
              <a:ext uri="{FF2B5EF4-FFF2-40B4-BE49-F238E27FC236}">
                <a16:creationId xmlns:a16="http://schemas.microsoft.com/office/drawing/2014/main" id="{07824150-9F08-BCC5-C255-DA173747B2F5}"/>
              </a:ext>
            </a:extLst>
          </p:cNvPr>
          <p:cNvSpPr>
            <a:spLocks noGrp="1"/>
          </p:cNvSpPr>
          <p:nvPr>
            <p:ph type="sldNum" sz="quarter" idx="12"/>
          </p:nvPr>
        </p:nvSpPr>
        <p:spPr/>
        <p:txBody>
          <a:bodyPr/>
          <a:lstStyle/>
          <a:p>
            <a:fld id="{1A33C891-B2ED-40BC-9E9F-45F2CE42BAA2}" type="slidenum">
              <a:rPr lang="ja-JP" altLang="en-US" smtClean="0"/>
              <a:pPr/>
              <a:t>5</a:t>
            </a:fld>
            <a:r>
              <a:rPr lang="en-US" altLang="ja-JP"/>
              <a:t>/17</a:t>
            </a:r>
            <a:endParaRPr kumimoji="1" lang="ja-JP" altLang="en-US" dirty="0"/>
          </a:p>
        </p:txBody>
      </p:sp>
      <p:sp>
        <p:nvSpPr>
          <p:cNvPr id="11" name="フッター プレースホルダー 10">
            <a:extLst>
              <a:ext uri="{FF2B5EF4-FFF2-40B4-BE49-F238E27FC236}">
                <a16:creationId xmlns:a16="http://schemas.microsoft.com/office/drawing/2014/main" id="{92BB602E-C724-15C0-1713-74409D8BE776}"/>
              </a:ext>
            </a:extLst>
          </p:cNvPr>
          <p:cNvSpPr>
            <a:spLocks noGrp="1"/>
          </p:cNvSpPr>
          <p:nvPr>
            <p:ph type="ftr" sz="quarter" idx="11"/>
          </p:nvPr>
        </p:nvSpPr>
        <p:spPr/>
        <p:txBody>
          <a:bodyPr/>
          <a:lstStyle/>
          <a:p>
            <a:r>
              <a:rPr kumimoji="1" lang="ja-JP" altLang="en-US"/>
              <a:t>曲線近傍を移動する視点から見えるステレオ自由視点画像の高速生成</a:t>
            </a:r>
          </a:p>
        </p:txBody>
      </p:sp>
    </p:spTree>
    <p:extLst>
      <p:ext uri="{BB962C8B-B14F-4D97-AF65-F5344CB8AC3E}">
        <p14:creationId xmlns:p14="http://schemas.microsoft.com/office/powerpoint/2010/main" val="3189566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4AECF8-872C-73D6-4588-EEF4425B6C97}"/>
              </a:ext>
            </a:extLst>
          </p:cNvPr>
          <p:cNvSpPr>
            <a:spLocks noGrp="1"/>
          </p:cNvSpPr>
          <p:nvPr>
            <p:ph type="title"/>
          </p:nvPr>
        </p:nvSpPr>
        <p:spPr/>
        <p:txBody>
          <a:bodyPr/>
          <a:lstStyle/>
          <a:p>
            <a:r>
              <a:rPr kumimoji="1" lang="ja-JP" altLang="en-US" dirty="0"/>
              <a:t>関連研究</a:t>
            </a:r>
            <a:r>
              <a:rPr kumimoji="1" lang="en-US" altLang="ja-JP" dirty="0"/>
              <a:t>(</a:t>
            </a:r>
            <a:r>
              <a:rPr lang="ja-JP" altLang="en-US" dirty="0"/>
              <a:t>ステレオ画像の</a:t>
            </a:r>
            <a:r>
              <a:rPr kumimoji="1" lang="ja-JP" altLang="en-US" dirty="0"/>
              <a:t>高速な生成</a:t>
            </a:r>
            <a:r>
              <a:rPr kumimoji="1" lang="en-US" altLang="ja-JP" dirty="0"/>
              <a:t>)</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E691BC90-8714-3790-E412-FEE22CF7383B}"/>
                  </a:ext>
                </a:extLst>
              </p:cNvPr>
              <p:cNvSpPr>
                <a:spLocks noGrp="1"/>
              </p:cNvSpPr>
              <p:nvPr>
                <p:ph idx="1"/>
              </p:nvPr>
            </p:nvSpPr>
            <p:spPr/>
            <p:txBody>
              <a:bodyPr/>
              <a:lstStyle/>
              <a:p>
                <a:r>
                  <a:rPr lang="en-US" altLang="ja-JP" dirty="0"/>
                  <a:t>FoV-NeRF</a:t>
                </a:r>
              </a:p>
              <a:p>
                <a:pPr lvl="1"/>
                <a:r>
                  <a:rPr lang="en-US" altLang="ja-JP" dirty="0"/>
                  <a:t>HMD </a:t>
                </a:r>
                <a:r>
                  <a:rPr lang="ja-JP" altLang="en-US" dirty="0"/>
                  <a:t>などで表示するステレオ画像に特化</a:t>
                </a:r>
                <a:endParaRPr lang="en-US" altLang="ja-JP" dirty="0"/>
              </a:p>
              <a:p>
                <a:pPr lvl="1"/>
                <a:r>
                  <a:rPr lang="ja-JP" altLang="en-US" dirty="0"/>
                  <a:t>高速化の工夫点</a:t>
                </a:r>
                <a:endParaRPr lang="en-US" altLang="ja-JP" dirty="0"/>
              </a:p>
              <a:p>
                <a:pPr lvl="2"/>
                <a:r>
                  <a:rPr lang="ja-JP" altLang="en-US" sz="2400" dirty="0"/>
                  <a:t>注視点から離れた部分の</a:t>
                </a:r>
                <a:r>
                  <a:rPr lang="ja-JP" altLang="en-US" sz="2400" b="1" dirty="0"/>
                  <a:t>解像度を抑えた</a:t>
                </a:r>
                <a:endParaRPr lang="en-US" altLang="ja-JP" sz="2400" b="1" dirty="0"/>
              </a:p>
              <a:p>
                <a:pPr lvl="2"/>
                <a:r>
                  <a:rPr kumimoji="1" lang="en-US" altLang="ja-JP" sz="2000" b="1" u="sng" dirty="0"/>
                  <a:t>Foveation</a:t>
                </a:r>
                <a:r>
                  <a:rPr kumimoji="1" lang="en-US" altLang="ja-JP" sz="2000" dirty="0"/>
                  <a:t> </a:t>
                </a:r>
                <a:r>
                  <a:rPr kumimoji="1" lang="ja-JP" altLang="en-US" sz="2000" dirty="0"/>
                  <a:t>という手法</a:t>
                </a:r>
                <a:endParaRPr lang="en-US" altLang="ja-JP" sz="2400" b="1" dirty="0"/>
              </a:p>
              <a:p>
                <a:pPr lvl="1"/>
                <a:r>
                  <a:rPr lang="ja-JP" altLang="en-US" dirty="0"/>
                  <a:t>論文では</a:t>
                </a:r>
                <a:r>
                  <a:rPr kumimoji="1" lang="ja-JP" altLang="en-US" dirty="0"/>
                  <a:t>生成時間</a:t>
                </a:r>
                <a:r>
                  <a:rPr lang="ja-JP" altLang="en-US" dirty="0"/>
                  <a:t>短縮 </a:t>
                </a:r>
                <a:r>
                  <a:rPr kumimoji="1" lang="en-US" altLang="ja-JP" dirty="0"/>
                  <a:t>562 </a:t>
                </a:r>
                <a14:m>
                  <m:oMath xmlns:m="http://schemas.openxmlformats.org/officeDocument/2006/math">
                    <m:r>
                      <m:rPr>
                        <m:sty m:val="p"/>
                      </m:rPr>
                      <a:rPr lang="en-US" altLang="ja-JP" sz="2400" i="0" dirty="0" smtClean="0">
                        <a:solidFill>
                          <a:srgbClr val="202124"/>
                        </a:solidFill>
                        <a:latin typeface="Cambria Math" panose="02040503050406030204" pitchFamily="18" charset="0"/>
                      </a:rPr>
                      <m:t>m</m:t>
                    </m:r>
                    <m:r>
                      <m:rPr>
                        <m:sty m:val="p"/>
                      </m:rPr>
                      <a:rPr lang="en-US" altLang="ja-JP" sz="2400" b="0" i="0" dirty="0" smtClean="0">
                        <a:solidFill>
                          <a:srgbClr val="202124"/>
                        </a:solidFill>
                        <a:latin typeface="Cambria Math" panose="02040503050406030204" pitchFamily="18" charset="0"/>
                      </a:rPr>
                      <m:t>s</m:t>
                    </m:r>
                  </m:oMath>
                </a14:m>
                <a:r>
                  <a:rPr kumimoji="1" lang="en-US" altLang="ja-JP" dirty="0"/>
                  <a:t> =&gt; 27 </a:t>
                </a:r>
                <a14:m>
                  <m:oMath xmlns:m="http://schemas.openxmlformats.org/officeDocument/2006/math">
                    <m:r>
                      <m:rPr>
                        <m:sty m:val="p"/>
                      </m:rPr>
                      <a:rPr lang="en-US" altLang="ja-JP" dirty="0">
                        <a:solidFill>
                          <a:srgbClr val="202124"/>
                        </a:solidFill>
                        <a:latin typeface="Cambria Math" panose="02040503050406030204" pitchFamily="18" charset="0"/>
                      </a:rPr>
                      <m:t>ms</m:t>
                    </m:r>
                  </m:oMath>
                </a14:m>
                <a:endParaRPr lang="en-US" altLang="ja-JP" dirty="0"/>
              </a:p>
              <a:p>
                <a:pPr lvl="1"/>
                <a:r>
                  <a:rPr lang="ja-JP" altLang="en-US" dirty="0"/>
                  <a:t>ただし，広範囲には非対応</a:t>
                </a:r>
                <a:endParaRPr lang="en-US" altLang="ja-JP" dirty="0"/>
              </a:p>
              <a:p>
                <a:pPr lvl="1"/>
                <a:endParaRPr kumimoji="1" lang="ja-JP" altLang="en-US" dirty="0"/>
              </a:p>
            </p:txBody>
          </p:sp>
        </mc:Choice>
        <mc:Fallback xmlns="">
          <p:sp>
            <p:nvSpPr>
              <p:cNvPr id="3" name="コンテンツ プレースホルダー 2">
                <a:extLst>
                  <a:ext uri="{FF2B5EF4-FFF2-40B4-BE49-F238E27FC236}">
                    <a16:creationId xmlns:a16="http://schemas.microsoft.com/office/drawing/2014/main" id="{E691BC90-8714-3790-E412-FEE22CF7383B}"/>
                  </a:ext>
                </a:extLst>
              </p:cNvPr>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ja-JP" altLang="en-US">
                    <a:noFill/>
                  </a:rPr>
                  <a:t> </a:t>
                </a:r>
              </a:p>
            </p:txBody>
          </p:sp>
        </mc:Fallback>
      </mc:AlternateContent>
      <p:sp>
        <p:nvSpPr>
          <p:cNvPr id="8" name="テキスト ボックス 7">
            <a:extLst>
              <a:ext uri="{FF2B5EF4-FFF2-40B4-BE49-F238E27FC236}">
                <a16:creationId xmlns:a16="http://schemas.microsoft.com/office/drawing/2014/main" id="{213FB820-804F-5BE3-DFE1-DCA7D352D42B}"/>
              </a:ext>
            </a:extLst>
          </p:cNvPr>
          <p:cNvSpPr txBox="1"/>
          <p:nvPr/>
        </p:nvSpPr>
        <p:spPr>
          <a:xfrm>
            <a:off x="8770837" y="6382921"/>
            <a:ext cx="2193229" cy="338554"/>
          </a:xfrm>
          <a:prstGeom prst="rect">
            <a:avLst/>
          </a:prstGeom>
          <a:noFill/>
        </p:spPr>
        <p:txBody>
          <a:bodyPr wrap="none" rtlCol="0">
            <a:spAutoFit/>
          </a:bodyPr>
          <a:lstStyle/>
          <a:p>
            <a:r>
              <a:rPr lang="ja-JP" altLang="en-US" sz="1600" dirty="0"/>
              <a:t>図出典</a:t>
            </a:r>
            <a:r>
              <a:rPr lang="en-US" altLang="ja-JP" sz="1600" dirty="0"/>
              <a:t>: Deng </a:t>
            </a:r>
            <a:r>
              <a:rPr lang="ja-JP" altLang="en-US" sz="1600" dirty="0"/>
              <a:t>ら </a:t>
            </a:r>
            <a:r>
              <a:rPr lang="en-US" altLang="ja-JP" sz="1600" dirty="0"/>
              <a:t>2021</a:t>
            </a:r>
            <a:endParaRPr kumimoji="1" lang="en-US" altLang="ja-JP" sz="1600" dirty="0"/>
          </a:p>
        </p:txBody>
      </p:sp>
      <p:sp>
        <p:nvSpPr>
          <p:cNvPr id="4" name="日付プレースホルダー 3">
            <a:extLst>
              <a:ext uri="{FF2B5EF4-FFF2-40B4-BE49-F238E27FC236}">
                <a16:creationId xmlns:a16="http://schemas.microsoft.com/office/drawing/2014/main" id="{FDB62EF5-5EBE-94B3-682F-DB99A91D5264}"/>
              </a:ext>
            </a:extLst>
          </p:cNvPr>
          <p:cNvSpPr>
            <a:spLocks noGrp="1"/>
          </p:cNvSpPr>
          <p:nvPr>
            <p:ph type="dt" sz="half" idx="10"/>
          </p:nvPr>
        </p:nvSpPr>
        <p:spPr/>
        <p:txBody>
          <a:bodyPr/>
          <a:lstStyle/>
          <a:p>
            <a:r>
              <a:rPr kumimoji="1" lang="en-US" altLang="ja-JP"/>
              <a:t>2024/1/31</a:t>
            </a:r>
            <a:endParaRPr kumimoji="1" lang="ja-JP" altLang="en-US"/>
          </a:p>
        </p:txBody>
      </p:sp>
      <p:sp>
        <p:nvSpPr>
          <p:cNvPr id="9" name="スライド番号プレースホルダー 8">
            <a:extLst>
              <a:ext uri="{FF2B5EF4-FFF2-40B4-BE49-F238E27FC236}">
                <a16:creationId xmlns:a16="http://schemas.microsoft.com/office/drawing/2014/main" id="{4F735BAA-3297-7E94-43BC-3D9A353359EF}"/>
              </a:ext>
            </a:extLst>
          </p:cNvPr>
          <p:cNvSpPr>
            <a:spLocks noGrp="1"/>
          </p:cNvSpPr>
          <p:nvPr>
            <p:ph type="sldNum" sz="quarter" idx="12"/>
          </p:nvPr>
        </p:nvSpPr>
        <p:spPr/>
        <p:txBody>
          <a:bodyPr/>
          <a:lstStyle/>
          <a:p>
            <a:fld id="{1A33C891-B2ED-40BC-9E9F-45F2CE42BAA2}" type="slidenum">
              <a:rPr lang="ja-JP" altLang="en-US" smtClean="0"/>
              <a:pPr/>
              <a:t>6</a:t>
            </a:fld>
            <a:r>
              <a:rPr lang="en-US" altLang="ja-JP"/>
              <a:t>/17</a:t>
            </a:r>
            <a:endParaRPr kumimoji="1" lang="ja-JP" altLang="en-US" dirty="0"/>
          </a:p>
        </p:txBody>
      </p:sp>
      <p:sp>
        <p:nvSpPr>
          <p:cNvPr id="10" name="フッター プレースホルダー 9">
            <a:extLst>
              <a:ext uri="{FF2B5EF4-FFF2-40B4-BE49-F238E27FC236}">
                <a16:creationId xmlns:a16="http://schemas.microsoft.com/office/drawing/2014/main" id="{A8D116F3-D256-A539-7679-9B0C7ABEF4A6}"/>
              </a:ext>
            </a:extLst>
          </p:cNvPr>
          <p:cNvSpPr>
            <a:spLocks noGrp="1"/>
          </p:cNvSpPr>
          <p:nvPr>
            <p:ph type="ftr" sz="quarter" idx="11"/>
          </p:nvPr>
        </p:nvSpPr>
        <p:spPr/>
        <p:txBody>
          <a:bodyPr/>
          <a:lstStyle/>
          <a:p>
            <a:r>
              <a:rPr kumimoji="1" lang="ja-JP" altLang="en-US"/>
              <a:t>曲線近傍を移動する視点から見えるステレオ自由視点画像の高速生成</a:t>
            </a:r>
          </a:p>
        </p:txBody>
      </p:sp>
      <p:pic>
        <p:nvPicPr>
          <p:cNvPr id="12" name="図 11">
            <a:extLst>
              <a:ext uri="{FF2B5EF4-FFF2-40B4-BE49-F238E27FC236}">
                <a16:creationId xmlns:a16="http://schemas.microsoft.com/office/drawing/2014/main" id="{C1789408-DEEE-DF09-88B7-854376929919}"/>
              </a:ext>
            </a:extLst>
          </p:cNvPr>
          <p:cNvPicPr>
            <a:picLocks noChangeAspect="1"/>
          </p:cNvPicPr>
          <p:nvPr/>
        </p:nvPicPr>
        <p:blipFill>
          <a:blip r:embed="rId3"/>
          <a:stretch>
            <a:fillRect/>
          </a:stretch>
        </p:blipFill>
        <p:spPr>
          <a:xfrm>
            <a:off x="7611735" y="1870075"/>
            <a:ext cx="4511431" cy="2850127"/>
          </a:xfrm>
          <a:prstGeom prst="rect">
            <a:avLst/>
          </a:prstGeom>
          <a:ln w="19050">
            <a:solidFill>
              <a:srgbClr val="FF0000"/>
            </a:solidFill>
          </a:ln>
        </p:spPr>
      </p:pic>
    </p:spTree>
    <p:extLst>
      <p:ext uri="{BB962C8B-B14F-4D97-AF65-F5344CB8AC3E}">
        <p14:creationId xmlns:p14="http://schemas.microsoft.com/office/powerpoint/2010/main" val="1791671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3B2BFB-F6C1-C3BC-833F-492DA748DA49}"/>
              </a:ext>
            </a:extLst>
          </p:cNvPr>
          <p:cNvSpPr>
            <a:spLocks noGrp="1"/>
          </p:cNvSpPr>
          <p:nvPr>
            <p:ph type="title"/>
          </p:nvPr>
        </p:nvSpPr>
        <p:spPr/>
        <p:txBody>
          <a:bodyPr/>
          <a:lstStyle/>
          <a:p>
            <a:r>
              <a:rPr kumimoji="1" lang="ja-JP" altLang="en-US" dirty="0"/>
              <a:t>本研究の研究目的</a:t>
            </a:r>
          </a:p>
        </p:txBody>
      </p:sp>
      <p:sp>
        <p:nvSpPr>
          <p:cNvPr id="6" name="テキスト ボックス 5">
            <a:extLst>
              <a:ext uri="{FF2B5EF4-FFF2-40B4-BE49-F238E27FC236}">
                <a16:creationId xmlns:a16="http://schemas.microsoft.com/office/drawing/2014/main" id="{3E956777-066B-D9A3-9381-91AD4AF6F8F9}"/>
              </a:ext>
            </a:extLst>
          </p:cNvPr>
          <p:cNvSpPr txBox="1"/>
          <p:nvPr/>
        </p:nvSpPr>
        <p:spPr>
          <a:xfrm>
            <a:off x="1627590" y="4623325"/>
            <a:ext cx="8936821" cy="1938992"/>
          </a:xfrm>
          <a:prstGeom prst="rect">
            <a:avLst/>
          </a:prstGeom>
          <a:noFill/>
        </p:spPr>
        <p:txBody>
          <a:bodyPr wrap="square" rtlCol="0">
            <a:spAutoFit/>
          </a:bodyPr>
          <a:lstStyle/>
          <a:p>
            <a:pPr marL="342900" indent="-342900">
              <a:buFont typeface="Arial" panose="020B0604020202020204" pitchFamily="34" charset="0"/>
              <a:buChar char="•"/>
            </a:pPr>
            <a:r>
              <a:rPr lang="ja-JP" altLang="en-US" sz="2400" b="1" u="sng" dirty="0"/>
              <a:t>広範囲移動可能なステレオ自由視点画像を高速に生成する</a:t>
            </a:r>
            <a:endParaRPr lang="en-US" altLang="ja-JP" sz="2400" b="1" u="sng" dirty="0"/>
          </a:p>
          <a:p>
            <a:pPr marL="342900" indent="-342900">
              <a:buFont typeface="Arial" panose="020B0604020202020204" pitchFamily="34" charset="0"/>
              <a:buChar char="•"/>
            </a:pPr>
            <a:r>
              <a:rPr lang="ja-JP" altLang="en-US" sz="2400" dirty="0"/>
              <a:t>特に徒歩や乗り物のような曲線上の移動に特化する</a:t>
            </a:r>
            <a:endParaRPr lang="en-US" altLang="ja-JP" sz="2400" dirty="0"/>
          </a:p>
          <a:p>
            <a:pPr marL="342900" indent="-342900">
              <a:buFont typeface="Arial" panose="020B0604020202020204" pitchFamily="34" charset="0"/>
              <a:buChar char="•"/>
            </a:pPr>
            <a:r>
              <a:rPr lang="ja-JP" altLang="en-US" sz="2400" dirty="0"/>
              <a:t>具体的目標</a:t>
            </a:r>
            <a:endParaRPr lang="en-US" altLang="ja-JP" sz="2400" dirty="0"/>
          </a:p>
          <a:p>
            <a:pPr marL="800100" lvl="1" indent="-342900">
              <a:buFont typeface="Arial" panose="020B0604020202020204" pitchFamily="34" charset="0"/>
              <a:buChar char="•"/>
            </a:pPr>
            <a:r>
              <a:rPr lang="en-US" altLang="ja-JP" sz="2400" b="1" dirty="0"/>
              <a:t>10 m </a:t>
            </a:r>
            <a:r>
              <a:rPr lang="ja-JP" altLang="en-US" sz="2400" b="1" dirty="0"/>
              <a:t>以上</a:t>
            </a:r>
            <a:r>
              <a:rPr lang="ja-JP" altLang="en-US" sz="2400" dirty="0"/>
              <a:t>伸びた曲線上を移動する視点から</a:t>
            </a:r>
            <a:endParaRPr lang="en-US" altLang="ja-JP" sz="2400" dirty="0"/>
          </a:p>
          <a:p>
            <a:r>
              <a:rPr lang="ja-JP" altLang="en-US" sz="2400" dirty="0"/>
              <a:t>　     ステレオ自由視点画像を </a:t>
            </a:r>
            <a:r>
              <a:rPr lang="en-US" altLang="ja-JP" sz="2400" b="1" dirty="0"/>
              <a:t>1 fps </a:t>
            </a:r>
            <a:r>
              <a:rPr lang="ja-JP" altLang="en-US" sz="2400" dirty="0"/>
              <a:t>以上で生成する</a:t>
            </a:r>
            <a:endParaRPr lang="en-US" altLang="ja-JP" sz="2400" dirty="0"/>
          </a:p>
        </p:txBody>
      </p:sp>
      <p:graphicFrame>
        <p:nvGraphicFramePr>
          <p:cNvPr id="4" name="表 3">
            <a:extLst>
              <a:ext uri="{FF2B5EF4-FFF2-40B4-BE49-F238E27FC236}">
                <a16:creationId xmlns:a16="http://schemas.microsoft.com/office/drawing/2014/main" id="{8C70884C-A0FA-6E89-AB37-0F9432CDE2E0}"/>
              </a:ext>
            </a:extLst>
          </p:cNvPr>
          <p:cNvGraphicFramePr>
            <a:graphicFrameLocks noGrp="1"/>
          </p:cNvGraphicFramePr>
          <p:nvPr>
            <p:extLst>
              <p:ext uri="{D42A27DB-BD31-4B8C-83A1-F6EECF244321}">
                <p14:modId xmlns:p14="http://schemas.microsoft.com/office/powerpoint/2010/main" val="2952574542"/>
              </p:ext>
            </p:extLst>
          </p:nvPr>
        </p:nvGraphicFramePr>
        <p:xfrm>
          <a:off x="2790520" y="1500855"/>
          <a:ext cx="6610957" cy="3122470"/>
        </p:xfrm>
        <a:graphic>
          <a:graphicData uri="http://schemas.openxmlformats.org/drawingml/2006/table">
            <a:tbl>
              <a:tblPr firstRow="1" bandRow="1">
                <a:tableStyleId>{5C22544A-7EE6-4342-B048-85BDC9FD1C3A}</a:tableStyleId>
              </a:tblPr>
              <a:tblGrid>
                <a:gridCol w="2476999">
                  <a:extLst>
                    <a:ext uri="{9D8B030D-6E8A-4147-A177-3AD203B41FA5}">
                      <a16:colId xmlns:a16="http://schemas.microsoft.com/office/drawing/2014/main" val="852665800"/>
                    </a:ext>
                  </a:extLst>
                </a:gridCol>
                <a:gridCol w="1377986">
                  <a:extLst>
                    <a:ext uri="{9D8B030D-6E8A-4147-A177-3AD203B41FA5}">
                      <a16:colId xmlns:a16="http://schemas.microsoft.com/office/drawing/2014/main" val="325190518"/>
                    </a:ext>
                  </a:extLst>
                </a:gridCol>
                <a:gridCol w="1377986">
                  <a:extLst>
                    <a:ext uri="{9D8B030D-6E8A-4147-A177-3AD203B41FA5}">
                      <a16:colId xmlns:a16="http://schemas.microsoft.com/office/drawing/2014/main" val="3677562953"/>
                    </a:ext>
                  </a:extLst>
                </a:gridCol>
                <a:gridCol w="1377986">
                  <a:extLst>
                    <a:ext uri="{9D8B030D-6E8A-4147-A177-3AD203B41FA5}">
                      <a16:colId xmlns:a16="http://schemas.microsoft.com/office/drawing/2014/main" val="1760857366"/>
                    </a:ext>
                  </a:extLst>
                </a:gridCol>
              </a:tblGrid>
              <a:tr h="444480">
                <a:tc>
                  <a:txBody>
                    <a:bodyPr/>
                    <a:lstStyle/>
                    <a:p>
                      <a:r>
                        <a:rPr kumimoji="1" lang="ja-JP" altLang="en-US" sz="2200" dirty="0"/>
                        <a:t>研究</a:t>
                      </a:r>
                    </a:p>
                  </a:txBody>
                  <a:tcPr marL="111120" marR="111120" marT="55560" marB="55560"/>
                </a:tc>
                <a:tc>
                  <a:txBody>
                    <a:bodyPr/>
                    <a:lstStyle/>
                    <a:p>
                      <a:pPr algn="ctr"/>
                      <a:r>
                        <a:rPr kumimoji="1" lang="ja-JP" altLang="en-US" sz="2200" dirty="0"/>
                        <a:t>広範囲</a:t>
                      </a:r>
                    </a:p>
                  </a:txBody>
                  <a:tcPr marL="111120" marR="111120" marT="55560" marB="55560"/>
                </a:tc>
                <a:tc>
                  <a:txBody>
                    <a:bodyPr/>
                    <a:lstStyle/>
                    <a:p>
                      <a:pPr algn="ctr"/>
                      <a:r>
                        <a:rPr kumimoji="1" lang="ja-JP" altLang="en-US" sz="2200" dirty="0"/>
                        <a:t>ステレオ</a:t>
                      </a:r>
                    </a:p>
                  </a:txBody>
                  <a:tcPr marL="111120" marR="111120" marT="55560" marB="555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200" dirty="0"/>
                        <a:t>高速生成</a:t>
                      </a:r>
                    </a:p>
                  </a:txBody>
                  <a:tcPr marL="111120" marR="111120" marT="55560" marB="55560"/>
                </a:tc>
                <a:extLst>
                  <a:ext uri="{0D108BD9-81ED-4DB2-BD59-A6C34878D82A}">
                    <a16:rowId xmlns:a16="http://schemas.microsoft.com/office/drawing/2014/main" val="1873674422"/>
                  </a:ext>
                </a:extLst>
              </a:tr>
              <a:tr h="535214">
                <a:tc>
                  <a:txBody>
                    <a:bodyPr/>
                    <a:lstStyle/>
                    <a:p>
                      <a:r>
                        <a:rPr kumimoji="1" lang="en-US" altLang="ja-JP" sz="2200" dirty="0"/>
                        <a:t>Mega-</a:t>
                      </a:r>
                      <a:r>
                        <a:rPr kumimoji="1" lang="en-US" altLang="ja-JP" sz="2200" dirty="0" err="1"/>
                        <a:t>NeRF</a:t>
                      </a:r>
                      <a:endParaRPr kumimoji="1" lang="ja-JP" altLang="en-US" sz="2200" dirty="0"/>
                    </a:p>
                  </a:txBody>
                  <a:tcPr marL="111120" marR="111120" marT="55560" marB="55560"/>
                </a:tc>
                <a:tc>
                  <a:txBody>
                    <a:bodyPr/>
                    <a:lstStyle/>
                    <a:p>
                      <a:pPr algn="ctr"/>
                      <a:r>
                        <a:rPr kumimoji="1" lang="en-US" altLang="ja-JP" sz="2200" u="sng" dirty="0"/>
                        <a:t>YES</a:t>
                      </a:r>
                      <a:endParaRPr kumimoji="1" lang="ja-JP" altLang="en-US" sz="2200" u="sng" dirty="0"/>
                    </a:p>
                  </a:txBody>
                  <a:tcPr marL="111120" marR="111120" marT="55560" marB="55560"/>
                </a:tc>
                <a:tc>
                  <a:txBody>
                    <a:bodyPr/>
                    <a:lstStyle/>
                    <a:p>
                      <a:pPr algn="ctr"/>
                      <a:r>
                        <a:rPr kumimoji="1" lang="en-US" altLang="ja-JP" sz="2200" dirty="0"/>
                        <a:t>NO</a:t>
                      </a:r>
                      <a:endParaRPr kumimoji="1" lang="ja-JP" altLang="en-US" sz="2200" dirty="0"/>
                    </a:p>
                  </a:txBody>
                  <a:tcPr marL="111120" marR="111120" marT="55560" marB="55560"/>
                </a:tc>
                <a:tc>
                  <a:txBody>
                    <a:bodyPr/>
                    <a:lstStyle/>
                    <a:p>
                      <a:pPr algn="ctr"/>
                      <a:r>
                        <a:rPr kumimoji="1" lang="en-US" altLang="ja-JP" sz="2200" dirty="0"/>
                        <a:t>NO</a:t>
                      </a:r>
                      <a:endParaRPr kumimoji="1" lang="ja-JP" altLang="en-US" sz="2200" dirty="0"/>
                    </a:p>
                  </a:txBody>
                  <a:tcPr marL="111120" marR="111120" marT="55560" marB="55560"/>
                </a:tc>
                <a:extLst>
                  <a:ext uri="{0D108BD9-81ED-4DB2-BD59-A6C34878D82A}">
                    <a16:rowId xmlns:a16="http://schemas.microsoft.com/office/drawing/2014/main" val="2892432283"/>
                  </a:ext>
                </a:extLst>
              </a:tr>
              <a:tr h="535214">
                <a:tc>
                  <a:txBody>
                    <a:bodyPr/>
                    <a:lstStyle/>
                    <a:p>
                      <a:r>
                        <a:rPr kumimoji="1" lang="en-US" altLang="ja-JP" sz="2200" dirty="0"/>
                        <a:t>Block-</a:t>
                      </a:r>
                      <a:r>
                        <a:rPr kumimoji="1" lang="en-US" altLang="ja-JP" sz="2200" dirty="0" err="1"/>
                        <a:t>NeRF</a:t>
                      </a:r>
                      <a:endParaRPr kumimoji="1" lang="ja-JP" altLang="en-US" sz="2200" dirty="0"/>
                    </a:p>
                  </a:txBody>
                  <a:tcPr marL="111120" marR="111120" marT="55560" marB="55560"/>
                </a:tc>
                <a:tc>
                  <a:txBody>
                    <a:bodyPr/>
                    <a:lstStyle/>
                    <a:p>
                      <a:pPr algn="ctr"/>
                      <a:r>
                        <a:rPr kumimoji="1" lang="en-US" altLang="ja-JP" sz="2200" u="sng" dirty="0"/>
                        <a:t>YES</a:t>
                      </a:r>
                      <a:endParaRPr kumimoji="1" lang="ja-JP" altLang="en-US" sz="2200" u="sng" dirty="0"/>
                    </a:p>
                  </a:txBody>
                  <a:tcPr marL="111120" marR="111120" marT="55560" marB="55560"/>
                </a:tc>
                <a:tc>
                  <a:txBody>
                    <a:bodyPr/>
                    <a:lstStyle/>
                    <a:p>
                      <a:pPr algn="ctr"/>
                      <a:r>
                        <a:rPr kumimoji="1" lang="en-US" altLang="ja-JP" sz="2200" dirty="0"/>
                        <a:t>NO</a:t>
                      </a:r>
                      <a:endParaRPr kumimoji="1" lang="ja-JP" altLang="en-US" sz="2200" dirty="0"/>
                    </a:p>
                  </a:txBody>
                  <a:tcPr marL="111120" marR="111120" marT="55560" marB="55560"/>
                </a:tc>
                <a:tc>
                  <a:txBody>
                    <a:bodyPr/>
                    <a:lstStyle/>
                    <a:p>
                      <a:pPr algn="ctr"/>
                      <a:r>
                        <a:rPr kumimoji="1" lang="en-US" altLang="ja-JP" sz="2200" dirty="0"/>
                        <a:t>NO</a:t>
                      </a:r>
                      <a:endParaRPr kumimoji="1" lang="ja-JP" altLang="en-US" sz="2200" dirty="0"/>
                    </a:p>
                  </a:txBody>
                  <a:tcPr marL="111120" marR="111120" marT="55560" marB="55560"/>
                </a:tc>
                <a:extLst>
                  <a:ext uri="{0D108BD9-81ED-4DB2-BD59-A6C34878D82A}">
                    <a16:rowId xmlns:a16="http://schemas.microsoft.com/office/drawing/2014/main" val="1786340600"/>
                  </a:ext>
                </a:extLst>
              </a:tr>
              <a:tr h="535214">
                <a:tc>
                  <a:txBody>
                    <a:bodyPr/>
                    <a:lstStyle/>
                    <a:p>
                      <a:r>
                        <a:rPr kumimoji="1" lang="en-US" altLang="ja-JP" sz="2200" dirty="0"/>
                        <a:t>Switch-</a:t>
                      </a:r>
                      <a:r>
                        <a:rPr kumimoji="1" lang="en-US" altLang="ja-JP" sz="2200" dirty="0" err="1"/>
                        <a:t>NeRF</a:t>
                      </a:r>
                      <a:endParaRPr kumimoji="1" lang="ja-JP" altLang="en-US" sz="2200" dirty="0"/>
                    </a:p>
                  </a:txBody>
                  <a:tcPr marL="111120" marR="111120" marT="55560" marB="55560"/>
                </a:tc>
                <a:tc>
                  <a:txBody>
                    <a:bodyPr/>
                    <a:lstStyle/>
                    <a:p>
                      <a:pPr algn="ctr"/>
                      <a:r>
                        <a:rPr kumimoji="1" lang="en-US" altLang="ja-JP" sz="2200" u="sng" dirty="0"/>
                        <a:t>YES</a:t>
                      </a:r>
                      <a:endParaRPr kumimoji="1" lang="ja-JP" altLang="en-US" sz="2200" u="sng" dirty="0"/>
                    </a:p>
                  </a:txBody>
                  <a:tcPr marL="111120" marR="111120" marT="55560" marB="55560"/>
                </a:tc>
                <a:tc>
                  <a:txBody>
                    <a:bodyPr/>
                    <a:lstStyle/>
                    <a:p>
                      <a:pPr algn="ctr"/>
                      <a:r>
                        <a:rPr kumimoji="1" lang="en-US" altLang="ja-JP" sz="2200" dirty="0"/>
                        <a:t>NO</a:t>
                      </a:r>
                      <a:endParaRPr kumimoji="1" lang="ja-JP" altLang="en-US" sz="2200" dirty="0"/>
                    </a:p>
                  </a:txBody>
                  <a:tcPr marL="111120" marR="111120" marT="55560" marB="55560"/>
                </a:tc>
                <a:tc>
                  <a:txBody>
                    <a:bodyPr/>
                    <a:lstStyle/>
                    <a:p>
                      <a:pPr algn="ctr"/>
                      <a:r>
                        <a:rPr kumimoji="1" lang="en-US" altLang="ja-JP" sz="2200" dirty="0"/>
                        <a:t>NO</a:t>
                      </a:r>
                      <a:endParaRPr kumimoji="1" lang="ja-JP" altLang="en-US" sz="2200" dirty="0"/>
                    </a:p>
                  </a:txBody>
                  <a:tcPr marL="111120" marR="111120" marT="55560" marB="55560"/>
                </a:tc>
                <a:extLst>
                  <a:ext uri="{0D108BD9-81ED-4DB2-BD59-A6C34878D82A}">
                    <a16:rowId xmlns:a16="http://schemas.microsoft.com/office/drawing/2014/main" val="896498844"/>
                  </a:ext>
                </a:extLst>
              </a:tr>
              <a:tr h="535214">
                <a:tc>
                  <a:txBody>
                    <a:bodyPr/>
                    <a:lstStyle/>
                    <a:p>
                      <a:r>
                        <a:rPr kumimoji="1" lang="en-US" altLang="ja-JP" sz="2200" dirty="0" err="1"/>
                        <a:t>FoV-NeRF</a:t>
                      </a:r>
                      <a:endParaRPr kumimoji="1" lang="ja-JP" altLang="en-US" sz="2200" dirty="0"/>
                    </a:p>
                  </a:txBody>
                  <a:tcPr marL="111120" marR="111120" marT="55560" marB="55560"/>
                </a:tc>
                <a:tc>
                  <a:txBody>
                    <a:bodyPr/>
                    <a:lstStyle/>
                    <a:p>
                      <a:pPr algn="ctr"/>
                      <a:r>
                        <a:rPr kumimoji="1" lang="en-US" altLang="ja-JP" sz="2200" dirty="0"/>
                        <a:t>NO</a:t>
                      </a:r>
                      <a:endParaRPr kumimoji="1" lang="ja-JP" altLang="en-US" sz="2200" dirty="0"/>
                    </a:p>
                  </a:txBody>
                  <a:tcPr marL="111120" marR="111120" marT="55560" marB="55560"/>
                </a:tc>
                <a:tc>
                  <a:txBody>
                    <a:bodyPr/>
                    <a:lstStyle/>
                    <a:p>
                      <a:pPr algn="ctr"/>
                      <a:r>
                        <a:rPr kumimoji="1" lang="en-US" altLang="ja-JP" sz="2200" u="sng" dirty="0"/>
                        <a:t>YES</a:t>
                      </a:r>
                      <a:endParaRPr kumimoji="1" lang="ja-JP" altLang="en-US" sz="2200" u="sng" dirty="0"/>
                    </a:p>
                  </a:txBody>
                  <a:tcPr marL="111120" marR="111120" marT="55560" marB="55560"/>
                </a:tc>
                <a:tc>
                  <a:txBody>
                    <a:bodyPr/>
                    <a:lstStyle/>
                    <a:p>
                      <a:pPr algn="ctr"/>
                      <a:r>
                        <a:rPr kumimoji="1" lang="en-US" altLang="ja-JP" sz="2200" u="sng" dirty="0"/>
                        <a:t>YES</a:t>
                      </a:r>
                      <a:endParaRPr kumimoji="1" lang="ja-JP" altLang="en-US" sz="2200" u="sng" dirty="0"/>
                    </a:p>
                  </a:txBody>
                  <a:tcPr marL="111120" marR="111120" marT="55560" marB="55560"/>
                </a:tc>
                <a:extLst>
                  <a:ext uri="{0D108BD9-81ED-4DB2-BD59-A6C34878D82A}">
                    <a16:rowId xmlns:a16="http://schemas.microsoft.com/office/drawing/2014/main" val="57257047"/>
                  </a:ext>
                </a:extLst>
              </a:tr>
              <a:tr h="535214">
                <a:tc>
                  <a:txBody>
                    <a:bodyPr/>
                    <a:lstStyle/>
                    <a:p>
                      <a:r>
                        <a:rPr kumimoji="1" lang="ja-JP" altLang="en-US" sz="2200" u="sng" dirty="0"/>
                        <a:t>本研究</a:t>
                      </a:r>
                    </a:p>
                  </a:txBody>
                  <a:tcPr marL="111120" marR="111120" marT="55560" marB="55560">
                    <a:solidFill>
                      <a:schemeClr val="accent2">
                        <a:lumMod val="40000"/>
                        <a:lumOff val="60000"/>
                      </a:schemeClr>
                    </a:solidFill>
                  </a:tcPr>
                </a:tc>
                <a:tc>
                  <a:txBody>
                    <a:bodyPr/>
                    <a:lstStyle/>
                    <a:p>
                      <a:pPr algn="ctr"/>
                      <a:r>
                        <a:rPr kumimoji="1" lang="en-US" altLang="ja-JP" sz="2200" u="sng" dirty="0"/>
                        <a:t>YES</a:t>
                      </a:r>
                      <a:endParaRPr kumimoji="1" lang="ja-JP" altLang="en-US" sz="2200" u="sng" dirty="0"/>
                    </a:p>
                  </a:txBody>
                  <a:tcPr marL="111120" marR="111120" marT="55560" marB="55560">
                    <a:solidFill>
                      <a:schemeClr val="accent2">
                        <a:lumMod val="40000"/>
                        <a:lumOff val="60000"/>
                      </a:schemeClr>
                    </a:solidFill>
                  </a:tcPr>
                </a:tc>
                <a:tc>
                  <a:txBody>
                    <a:bodyPr/>
                    <a:lstStyle/>
                    <a:p>
                      <a:pPr algn="ctr"/>
                      <a:r>
                        <a:rPr kumimoji="1" lang="en-US" altLang="ja-JP" sz="2200" u="sng" dirty="0"/>
                        <a:t>YES</a:t>
                      </a:r>
                      <a:endParaRPr kumimoji="1" lang="ja-JP" altLang="en-US" sz="2200" u="sng" dirty="0"/>
                    </a:p>
                  </a:txBody>
                  <a:tcPr marL="111120" marR="111120" marT="55560" marB="55560">
                    <a:solidFill>
                      <a:schemeClr val="accent2">
                        <a:lumMod val="40000"/>
                        <a:lumOff val="60000"/>
                      </a:schemeClr>
                    </a:solidFill>
                  </a:tcPr>
                </a:tc>
                <a:tc>
                  <a:txBody>
                    <a:bodyPr/>
                    <a:lstStyle/>
                    <a:p>
                      <a:pPr algn="ctr"/>
                      <a:r>
                        <a:rPr kumimoji="1" lang="en-US" altLang="ja-JP" sz="2200" u="sng" dirty="0"/>
                        <a:t>YES</a:t>
                      </a:r>
                      <a:endParaRPr kumimoji="1" lang="ja-JP" altLang="en-US" sz="2200" u="sng" dirty="0"/>
                    </a:p>
                  </a:txBody>
                  <a:tcPr marL="111120" marR="111120" marT="55560" marB="55560">
                    <a:solidFill>
                      <a:schemeClr val="accent2">
                        <a:lumMod val="40000"/>
                        <a:lumOff val="60000"/>
                      </a:schemeClr>
                    </a:solidFill>
                  </a:tcPr>
                </a:tc>
                <a:extLst>
                  <a:ext uri="{0D108BD9-81ED-4DB2-BD59-A6C34878D82A}">
                    <a16:rowId xmlns:a16="http://schemas.microsoft.com/office/drawing/2014/main" val="4243634693"/>
                  </a:ext>
                </a:extLst>
              </a:tr>
            </a:tbl>
          </a:graphicData>
        </a:graphic>
      </p:graphicFrame>
      <p:sp>
        <p:nvSpPr>
          <p:cNvPr id="3" name="日付プレースホルダー 2">
            <a:extLst>
              <a:ext uri="{FF2B5EF4-FFF2-40B4-BE49-F238E27FC236}">
                <a16:creationId xmlns:a16="http://schemas.microsoft.com/office/drawing/2014/main" id="{4983B345-F39C-B523-E647-6765E5652B45}"/>
              </a:ext>
            </a:extLst>
          </p:cNvPr>
          <p:cNvSpPr>
            <a:spLocks noGrp="1"/>
          </p:cNvSpPr>
          <p:nvPr>
            <p:ph type="dt" sz="half" idx="10"/>
          </p:nvPr>
        </p:nvSpPr>
        <p:spPr/>
        <p:txBody>
          <a:bodyPr/>
          <a:lstStyle/>
          <a:p>
            <a:r>
              <a:rPr kumimoji="1" lang="en-US" altLang="ja-JP"/>
              <a:t>2024/1/31</a:t>
            </a:r>
            <a:endParaRPr kumimoji="1" lang="ja-JP" altLang="en-US"/>
          </a:p>
        </p:txBody>
      </p:sp>
      <p:sp>
        <p:nvSpPr>
          <p:cNvPr id="7" name="スライド番号プレースホルダー 6">
            <a:extLst>
              <a:ext uri="{FF2B5EF4-FFF2-40B4-BE49-F238E27FC236}">
                <a16:creationId xmlns:a16="http://schemas.microsoft.com/office/drawing/2014/main" id="{3E0F3490-DF26-4CF1-5B26-3B4A3D2A869C}"/>
              </a:ext>
            </a:extLst>
          </p:cNvPr>
          <p:cNvSpPr>
            <a:spLocks noGrp="1"/>
          </p:cNvSpPr>
          <p:nvPr>
            <p:ph type="sldNum" sz="quarter" idx="12"/>
          </p:nvPr>
        </p:nvSpPr>
        <p:spPr/>
        <p:txBody>
          <a:bodyPr/>
          <a:lstStyle/>
          <a:p>
            <a:fld id="{1A33C891-B2ED-40BC-9E9F-45F2CE42BAA2}" type="slidenum">
              <a:rPr lang="ja-JP" altLang="en-US" smtClean="0"/>
              <a:pPr/>
              <a:t>7</a:t>
            </a:fld>
            <a:r>
              <a:rPr lang="en-US" altLang="ja-JP"/>
              <a:t>/17</a:t>
            </a:r>
            <a:endParaRPr kumimoji="1" lang="ja-JP" altLang="en-US" dirty="0"/>
          </a:p>
        </p:txBody>
      </p:sp>
      <p:sp>
        <p:nvSpPr>
          <p:cNvPr id="8" name="フッター プレースホルダー 7">
            <a:extLst>
              <a:ext uri="{FF2B5EF4-FFF2-40B4-BE49-F238E27FC236}">
                <a16:creationId xmlns:a16="http://schemas.microsoft.com/office/drawing/2014/main" id="{E506EEB6-539E-5EEF-FF0F-A0D12DF02CD1}"/>
              </a:ext>
            </a:extLst>
          </p:cNvPr>
          <p:cNvSpPr>
            <a:spLocks noGrp="1"/>
          </p:cNvSpPr>
          <p:nvPr>
            <p:ph type="ftr" sz="quarter" idx="11"/>
          </p:nvPr>
        </p:nvSpPr>
        <p:spPr/>
        <p:txBody>
          <a:bodyPr/>
          <a:lstStyle/>
          <a:p>
            <a:r>
              <a:rPr kumimoji="1" lang="ja-JP" altLang="en-US"/>
              <a:t>曲線近傍を移動する視点から見えるステレオ自由視点画像の高速生成</a:t>
            </a:r>
          </a:p>
        </p:txBody>
      </p:sp>
    </p:spTree>
    <p:extLst>
      <p:ext uri="{BB962C8B-B14F-4D97-AF65-F5344CB8AC3E}">
        <p14:creationId xmlns:p14="http://schemas.microsoft.com/office/powerpoint/2010/main" val="1337381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6F6F9C-D33B-F105-117B-54E49399064A}"/>
              </a:ext>
            </a:extLst>
          </p:cNvPr>
          <p:cNvSpPr>
            <a:spLocks noGrp="1"/>
          </p:cNvSpPr>
          <p:nvPr>
            <p:ph type="title"/>
          </p:nvPr>
        </p:nvSpPr>
        <p:spPr/>
        <p:txBody>
          <a:bodyPr/>
          <a:lstStyle/>
          <a:p>
            <a:r>
              <a:rPr lang="ja-JP" altLang="en-US" dirty="0"/>
              <a:t>提案手法</a:t>
            </a:r>
            <a:endParaRPr kumimoji="1" lang="ja-JP" altLang="en-US" dirty="0"/>
          </a:p>
        </p:txBody>
      </p:sp>
      <p:sp>
        <p:nvSpPr>
          <p:cNvPr id="3" name="コンテンツ プレースホルダー 2">
            <a:extLst>
              <a:ext uri="{FF2B5EF4-FFF2-40B4-BE49-F238E27FC236}">
                <a16:creationId xmlns:a16="http://schemas.microsoft.com/office/drawing/2014/main" id="{F292F0BB-DCA9-8CE6-BA2A-C529EE9249BF}"/>
              </a:ext>
            </a:extLst>
          </p:cNvPr>
          <p:cNvSpPr>
            <a:spLocks noGrp="1"/>
          </p:cNvSpPr>
          <p:nvPr>
            <p:ph idx="1"/>
          </p:nvPr>
        </p:nvSpPr>
        <p:spPr>
          <a:xfrm>
            <a:off x="838200" y="1411146"/>
            <a:ext cx="11049000" cy="5446853"/>
          </a:xfrm>
        </p:spPr>
        <p:txBody>
          <a:bodyPr>
            <a:normAutofit lnSpcReduction="10000"/>
          </a:bodyPr>
          <a:lstStyle/>
          <a:p>
            <a:r>
              <a:rPr kumimoji="1" lang="en-US" altLang="ja-JP" dirty="0"/>
              <a:t>[</a:t>
            </a:r>
            <a:r>
              <a:rPr kumimoji="1" lang="ja-JP" altLang="en-US" dirty="0"/>
              <a:t>品質を高める工夫</a:t>
            </a:r>
            <a:r>
              <a:rPr kumimoji="1" lang="en-US" altLang="ja-JP" dirty="0"/>
              <a:t>]</a:t>
            </a:r>
            <a:r>
              <a:rPr kumimoji="1" lang="ja-JP" altLang="en-US" b="1" u="sng" dirty="0"/>
              <a:t>チューブ型シーンデコンポジション</a:t>
            </a:r>
            <a:r>
              <a:rPr kumimoji="1" lang="en-US" altLang="ja-JP" b="1" u="sng" dirty="0"/>
              <a:t>(</a:t>
            </a:r>
            <a:r>
              <a:rPr kumimoji="1" lang="en-US" altLang="ja-JP" b="1" u="sng" dirty="0" err="1"/>
              <a:t>TubeSD</a:t>
            </a:r>
            <a:r>
              <a:rPr kumimoji="1" lang="en-US" altLang="ja-JP" b="1" u="sng" dirty="0"/>
              <a:t>)</a:t>
            </a:r>
          </a:p>
          <a:p>
            <a:pPr marL="914400" lvl="1" indent="-457200">
              <a:buFont typeface="+mj-lt"/>
              <a:buAutoNum type="arabicPeriod"/>
            </a:pPr>
            <a:r>
              <a:rPr kumimoji="1" lang="ja-JP" altLang="en-US" dirty="0"/>
              <a:t>シーンの範囲を</a:t>
            </a:r>
            <a:r>
              <a:rPr kumimoji="1" lang="ja-JP" altLang="en-US" b="1" dirty="0"/>
              <a:t>チューブ型</a:t>
            </a:r>
            <a:r>
              <a:rPr kumimoji="1" lang="ja-JP" altLang="en-US" dirty="0"/>
              <a:t>に細かく分割</a:t>
            </a:r>
            <a:r>
              <a:rPr kumimoji="1" lang="en-US" altLang="ja-JP" dirty="0"/>
              <a:t>(</a:t>
            </a:r>
            <a:r>
              <a:rPr kumimoji="1" lang="ja-JP" altLang="en-US" dirty="0"/>
              <a:t>各範囲をセグメントと呼ぶ</a:t>
            </a:r>
            <a:r>
              <a:rPr kumimoji="1" lang="en-US" altLang="ja-JP" dirty="0"/>
              <a:t>)</a:t>
            </a:r>
          </a:p>
          <a:p>
            <a:pPr marL="914400" lvl="1" indent="-457200">
              <a:buFont typeface="+mj-lt"/>
              <a:buAutoNum type="arabicPeriod"/>
            </a:pPr>
            <a:r>
              <a:rPr kumimoji="1" lang="ja-JP" altLang="en-US" dirty="0"/>
              <a:t>シーン各部を別々の </a:t>
            </a:r>
            <a:r>
              <a:rPr kumimoji="1" lang="en-US" altLang="ja-JP" dirty="0"/>
              <a:t>MLP </a:t>
            </a:r>
            <a:r>
              <a:rPr kumimoji="1" lang="ja-JP" altLang="en-US" dirty="0"/>
              <a:t>に学習させる</a:t>
            </a:r>
            <a:endParaRPr kumimoji="1" lang="en-US" altLang="ja-JP" dirty="0"/>
          </a:p>
          <a:p>
            <a:pPr marL="457200" indent="-457200">
              <a:buFont typeface="+mj-lt"/>
              <a:buAutoNum type="arabicPeriod"/>
            </a:pPr>
            <a:endParaRPr lang="en-US" altLang="ja-JP" dirty="0"/>
          </a:p>
          <a:p>
            <a:pPr marL="457200" indent="-457200">
              <a:buFont typeface="+mj-lt"/>
              <a:buAutoNum type="arabicPeriod"/>
            </a:pPr>
            <a:endParaRPr kumimoji="1" lang="en-US" altLang="ja-JP" dirty="0"/>
          </a:p>
          <a:p>
            <a:pPr marL="457200" indent="-457200">
              <a:buFont typeface="+mj-lt"/>
              <a:buAutoNum type="arabicPeriod"/>
            </a:pPr>
            <a:endParaRPr lang="en-US" altLang="ja-JP" dirty="0"/>
          </a:p>
          <a:p>
            <a:pPr marL="457200" indent="-457200">
              <a:buFont typeface="+mj-lt"/>
              <a:buAutoNum type="arabicPeriod"/>
            </a:pPr>
            <a:endParaRPr kumimoji="1" lang="en-US" altLang="ja-JP" dirty="0"/>
          </a:p>
          <a:p>
            <a:pPr marL="457200" indent="-457200">
              <a:buFont typeface="+mj-lt"/>
              <a:buAutoNum type="arabicPeriod"/>
            </a:pPr>
            <a:endParaRPr lang="en-US" altLang="ja-JP" dirty="0"/>
          </a:p>
          <a:p>
            <a:endParaRPr kumimoji="1" lang="en-US" altLang="ja-JP" dirty="0"/>
          </a:p>
          <a:p>
            <a:r>
              <a:rPr kumimoji="1" lang="en-US" altLang="ja-JP" dirty="0"/>
              <a:t>[</a:t>
            </a:r>
            <a:r>
              <a:rPr kumimoji="1" lang="ja-JP" altLang="en-US" dirty="0"/>
              <a:t>速度を高める工夫</a:t>
            </a:r>
            <a:r>
              <a:rPr kumimoji="1" lang="en-US" altLang="ja-JP" dirty="0"/>
              <a:t>] </a:t>
            </a:r>
          </a:p>
          <a:p>
            <a:pPr lvl="1"/>
            <a:r>
              <a:rPr kumimoji="1" lang="en-US" altLang="ja-JP" sz="2200" dirty="0"/>
              <a:t>Foveation: </a:t>
            </a:r>
            <a:r>
              <a:rPr kumimoji="1" lang="ja-JP" altLang="en-US" sz="2200" dirty="0"/>
              <a:t>画像中央</a:t>
            </a:r>
            <a:r>
              <a:rPr lang="ja-JP" altLang="en-US" sz="2200" dirty="0"/>
              <a:t>から離れた部分の解像度を抑える</a:t>
            </a:r>
            <a:endParaRPr lang="en-US" altLang="ja-JP" sz="2200" dirty="0"/>
          </a:p>
          <a:p>
            <a:pPr lvl="1"/>
            <a:r>
              <a:rPr lang="en-US" altLang="ja-JP" sz="2200" dirty="0"/>
              <a:t>Python </a:t>
            </a:r>
            <a:r>
              <a:rPr lang="ja-JP" altLang="en-US" sz="2200" dirty="0"/>
              <a:t>より高速な言語 </a:t>
            </a:r>
            <a:r>
              <a:rPr kumimoji="1" lang="en-US" altLang="ja-JP" sz="2200" dirty="0"/>
              <a:t>C++ </a:t>
            </a:r>
            <a:r>
              <a:rPr lang="ja-JP" altLang="en-US" sz="2200" dirty="0"/>
              <a:t>に移植</a:t>
            </a:r>
            <a:endParaRPr kumimoji="1" lang="en-US" altLang="ja-JP" dirty="0"/>
          </a:p>
          <a:p>
            <a:pPr marL="0" indent="0">
              <a:buNone/>
            </a:pPr>
            <a:endParaRPr kumimoji="1" lang="ja-JP" altLang="en-US" dirty="0"/>
          </a:p>
        </p:txBody>
      </p:sp>
      <p:grpSp>
        <p:nvGrpSpPr>
          <p:cNvPr id="165" name="グループ化 164">
            <a:extLst>
              <a:ext uri="{FF2B5EF4-FFF2-40B4-BE49-F238E27FC236}">
                <a16:creationId xmlns:a16="http://schemas.microsoft.com/office/drawing/2014/main" id="{8CB3CE86-BFF0-07AB-1239-14C525679670}"/>
              </a:ext>
            </a:extLst>
          </p:cNvPr>
          <p:cNvGrpSpPr/>
          <p:nvPr/>
        </p:nvGrpSpPr>
        <p:grpSpPr>
          <a:xfrm>
            <a:off x="2751221" y="2528574"/>
            <a:ext cx="6940628" cy="2749279"/>
            <a:chOff x="2751221" y="2528574"/>
            <a:chExt cx="6940628" cy="2749279"/>
          </a:xfrm>
        </p:grpSpPr>
        <p:sp>
          <p:nvSpPr>
            <p:cNvPr id="6" name="フローチャート: 直接アクセス記憶 5">
              <a:extLst>
                <a:ext uri="{FF2B5EF4-FFF2-40B4-BE49-F238E27FC236}">
                  <a16:creationId xmlns:a16="http://schemas.microsoft.com/office/drawing/2014/main" id="{6942A23D-60C5-65FD-09CD-5C27E4F3DFBD}"/>
                </a:ext>
              </a:extLst>
            </p:cNvPr>
            <p:cNvSpPr/>
            <p:nvPr/>
          </p:nvSpPr>
          <p:spPr>
            <a:xfrm>
              <a:off x="2857202" y="2528578"/>
              <a:ext cx="2202474" cy="1246944"/>
            </a:xfrm>
            <a:prstGeom prst="flowChartMagneticDrum">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ローチャート: 直接アクセス記憶 6">
              <a:extLst>
                <a:ext uri="{FF2B5EF4-FFF2-40B4-BE49-F238E27FC236}">
                  <a16:creationId xmlns:a16="http://schemas.microsoft.com/office/drawing/2014/main" id="{D447167B-A9C6-627A-9814-E505325A9E5D}"/>
                </a:ext>
              </a:extLst>
            </p:cNvPr>
            <p:cNvSpPr/>
            <p:nvPr/>
          </p:nvSpPr>
          <p:spPr>
            <a:xfrm>
              <a:off x="4365155" y="2528580"/>
              <a:ext cx="2202474" cy="1246944"/>
            </a:xfrm>
            <a:prstGeom prst="flowChartMagneticDrum">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ローチャート: 直接アクセス記憶 7">
              <a:extLst>
                <a:ext uri="{FF2B5EF4-FFF2-40B4-BE49-F238E27FC236}">
                  <a16:creationId xmlns:a16="http://schemas.microsoft.com/office/drawing/2014/main" id="{EF58645F-6B1A-C98E-2FEB-EAA3E2E8C028}"/>
                </a:ext>
              </a:extLst>
            </p:cNvPr>
            <p:cNvSpPr/>
            <p:nvPr/>
          </p:nvSpPr>
          <p:spPr>
            <a:xfrm>
              <a:off x="5910014" y="2528577"/>
              <a:ext cx="2202474" cy="1246944"/>
            </a:xfrm>
            <a:prstGeom prst="flowChartMagneticDrum">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フローチャート: 直接アクセス記憶 8">
              <a:extLst>
                <a:ext uri="{FF2B5EF4-FFF2-40B4-BE49-F238E27FC236}">
                  <a16:creationId xmlns:a16="http://schemas.microsoft.com/office/drawing/2014/main" id="{F8A418D5-4946-AB6B-518E-E968E9091C2F}"/>
                </a:ext>
              </a:extLst>
            </p:cNvPr>
            <p:cNvSpPr/>
            <p:nvPr/>
          </p:nvSpPr>
          <p:spPr>
            <a:xfrm>
              <a:off x="7454873" y="2528574"/>
              <a:ext cx="2202474" cy="1246944"/>
            </a:xfrm>
            <a:prstGeom prst="flowChartMagneticDrum">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CE5F964D-78F9-2101-E8F7-0E045D196061}"/>
                </a:ext>
              </a:extLst>
            </p:cNvPr>
            <p:cNvSpPr/>
            <p:nvPr/>
          </p:nvSpPr>
          <p:spPr>
            <a:xfrm>
              <a:off x="3100411" y="3001204"/>
              <a:ext cx="172732" cy="301679"/>
            </a:xfrm>
            <a:prstGeom prst="ellipse">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コネクタ 10">
              <a:extLst>
                <a:ext uri="{FF2B5EF4-FFF2-40B4-BE49-F238E27FC236}">
                  <a16:creationId xmlns:a16="http://schemas.microsoft.com/office/drawing/2014/main" id="{DC6602DE-3C11-AC56-B3C7-0FAA133B4CC0}"/>
                </a:ext>
              </a:extLst>
            </p:cNvPr>
            <p:cNvCxnSpPr>
              <a:cxnSpLocks/>
            </p:cNvCxnSpPr>
            <p:nvPr/>
          </p:nvCxnSpPr>
          <p:spPr>
            <a:xfrm>
              <a:off x="3186777" y="3152045"/>
              <a:ext cx="6138429" cy="0"/>
            </a:xfrm>
            <a:prstGeom prst="line">
              <a:avLst/>
            </a:prstGeom>
            <a:ln w="57150">
              <a:solidFill>
                <a:srgbClr val="000000">
                  <a:alpha val="50196"/>
                </a:srgbClr>
              </a:solidFill>
            </a:ln>
          </p:spPr>
          <p:style>
            <a:lnRef idx="1">
              <a:schemeClr val="accent1"/>
            </a:lnRef>
            <a:fillRef idx="0">
              <a:schemeClr val="accent1"/>
            </a:fillRef>
            <a:effectRef idx="0">
              <a:schemeClr val="accent1"/>
            </a:effectRef>
            <a:fontRef idx="minor">
              <a:schemeClr val="tx1"/>
            </a:fontRef>
          </p:style>
        </p:cxnSp>
        <p:sp>
          <p:nvSpPr>
            <p:cNvPr id="12" name="楕円 11">
              <a:extLst>
                <a:ext uri="{FF2B5EF4-FFF2-40B4-BE49-F238E27FC236}">
                  <a16:creationId xmlns:a16="http://schemas.microsoft.com/office/drawing/2014/main" id="{4FA4083A-5C88-DA2F-9944-C5D45E869B61}"/>
                </a:ext>
              </a:extLst>
            </p:cNvPr>
            <p:cNvSpPr/>
            <p:nvPr/>
          </p:nvSpPr>
          <p:spPr>
            <a:xfrm>
              <a:off x="9238841" y="3001204"/>
              <a:ext cx="172732" cy="301679"/>
            </a:xfrm>
            <a:prstGeom prst="ellipse">
              <a:avLst/>
            </a:prstGeom>
            <a:no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CC32EC97-785B-969C-BA22-81E2CD42FDE1}"/>
                    </a:ext>
                  </a:extLst>
                </p:cNvPr>
                <p:cNvSpPr txBox="1"/>
                <p:nvPr/>
              </p:nvSpPr>
              <p:spPr>
                <a:xfrm>
                  <a:off x="2879409" y="4052923"/>
                  <a:ext cx="591827" cy="2292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𝑢</m:t>
                        </m:r>
                        <m:r>
                          <a:rPr kumimoji="1" lang="en-US" altLang="ja-JP" b="0" i="1" smtClean="0">
                            <a:latin typeface="Cambria Math" panose="02040503050406030204" pitchFamily="18" charset="0"/>
                          </a:rPr>
                          <m:t>=0</m:t>
                        </m:r>
                      </m:oMath>
                    </m:oMathPara>
                  </a14:m>
                  <a:endParaRPr kumimoji="1" lang="ja-JP" altLang="en-US" dirty="0"/>
                </a:p>
              </p:txBody>
            </p:sp>
          </mc:Choice>
          <mc:Fallback xmlns="">
            <p:sp>
              <p:nvSpPr>
                <p:cNvPr id="13" name="テキスト ボックス 12">
                  <a:extLst>
                    <a:ext uri="{FF2B5EF4-FFF2-40B4-BE49-F238E27FC236}">
                      <a16:creationId xmlns:a16="http://schemas.microsoft.com/office/drawing/2014/main" id="{CC32EC97-785B-969C-BA22-81E2CD42FDE1}"/>
                    </a:ext>
                  </a:extLst>
                </p:cNvPr>
                <p:cNvSpPr txBox="1">
                  <a:spLocks noRot="1" noChangeAspect="1" noMove="1" noResize="1" noEditPoints="1" noAdjustHandles="1" noChangeArrowheads="1" noChangeShapeType="1" noTextEdit="1"/>
                </p:cNvSpPr>
                <p:nvPr/>
              </p:nvSpPr>
              <p:spPr>
                <a:xfrm>
                  <a:off x="2879409" y="4052923"/>
                  <a:ext cx="591827" cy="229243"/>
                </a:xfrm>
                <a:prstGeom prst="rect">
                  <a:avLst/>
                </a:prstGeom>
                <a:blipFill>
                  <a:blip r:embed="rId2"/>
                  <a:stretch>
                    <a:fillRect l="-8247" r="-12371" b="-2973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D41610DB-36CD-F790-FAC9-6148E2568C71}"/>
                    </a:ext>
                  </a:extLst>
                </p:cNvPr>
                <p:cNvSpPr txBox="1"/>
                <p:nvPr/>
              </p:nvSpPr>
              <p:spPr>
                <a:xfrm>
                  <a:off x="9007797" y="4029045"/>
                  <a:ext cx="684052"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𝑢</m:t>
                        </m:r>
                        <m:r>
                          <a:rPr kumimoji="1" lang="en-US" altLang="ja-JP" b="0" i="1" smtClean="0">
                            <a:latin typeface="Cambria Math" panose="02040503050406030204" pitchFamily="18" charset="0"/>
                          </a:rPr>
                          <m:t>=</m:t>
                        </m:r>
                        <m:r>
                          <a:rPr kumimoji="1" lang="en-US" altLang="ja-JP" b="0" i="0" smtClean="0">
                            <a:latin typeface="Cambria Math" panose="02040503050406030204" pitchFamily="18" charset="0"/>
                          </a:rPr>
                          <m:t>1</m:t>
                        </m:r>
                      </m:oMath>
                    </m:oMathPara>
                  </a14:m>
                  <a:endParaRPr kumimoji="1" lang="ja-JP" altLang="en-US" dirty="0"/>
                </a:p>
              </p:txBody>
            </p:sp>
          </mc:Choice>
          <mc:Fallback xmlns="">
            <p:sp>
              <p:nvSpPr>
                <p:cNvPr id="14" name="テキスト ボックス 13">
                  <a:extLst>
                    <a:ext uri="{FF2B5EF4-FFF2-40B4-BE49-F238E27FC236}">
                      <a16:creationId xmlns:a16="http://schemas.microsoft.com/office/drawing/2014/main" id="{D41610DB-36CD-F790-FAC9-6148E2568C71}"/>
                    </a:ext>
                  </a:extLst>
                </p:cNvPr>
                <p:cNvSpPr txBox="1">
                  <a:spLocks noRot="1" noChangeAspect="1" noMove="1" noResize="1" noEditPoints="1" noAdjustHandles="1" noChangeArrowheads="1" noChangeShapeType="1" noTextEdit="1"/>
                </p:cNvSpPr>
                <p:nvPr/>
              </p:nvSpPr>
              <p:spPr>
                <a:xfrm>
                  <a:off x="9007797" y="4029045"/>
                  <a:ext cx="684052" cy="276999"/>
                </a:xfrm>
                <a:prstGeom prst="rect">
                  <a:avLst/>
                </a:prstGeom>
                <a:blipFill>
                  <a:blip r:embed="rId3"/>
                  <a:stretch>
                    <a:fillRect r="-2679" b="-6667"/>
                  </a:stretch>
                </a:blipFill>
              </p:spPr>
              <p:txBody>
                <a:bodyPr/>
                <a:lstStyle/>
                <a:p>
                  <a:r>
                    <a:rPr lang="ja-JP" altLang="en-US">
                      <a:noFill/>
                    </a:rPr>
                    <a:t> </a:t>
                  </a:r>
                </a:p>
              </p:txBody>
            </p:sp>
          </mc:Fallback>
        </mc:AlternateContent>
        <p:cxnSp>
          <p:nvCxnSpPr>
            <p:cNvPr id="15" name="直線矢印コネクタ 14">
              <a:extLst>
                <a:ext uri="{FF2B5EF4-FFF2-40B4-BE49-F238E27FC236}">
                  <a16:creationId xmlns:a16="http://schemas.microsoft.com/office/drawing/2014/main" id="{176C18C1-F0BC-3537-EEF3-CD8D0ADAD652}"/>
                </a:ext>
              </a:extLst>
            </p:cNvPr>
            <p:cNvCxnSpPr>
              <a:cxnSpLocks/>
              <a:stCxn id="14" idx="0"/>
            </p:cNvCxnSpPr>
            <p:nvPr/>
          </p:nvCxnSpPr>
          <p:spPr>
            <a:xfrm flipV="1">
              <a:off x="9349823" y="3775511"/>
              <a:ext cx="0" cy="2535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A4AB9B11-7555-73AC-738D-6B6543C97F78}"/>
                </a:ext>
              </a:extLst>
            </p:cNvPr>
            <p:cNvCxnSpPr>
              <a:cxnSpLocks/>
              <a:stCxn id="13" idx="0"/>
            </p:cNvCxnSpPr>
            <p:nvPr/>
          </p:nvCxnSpPr>
          <p:spPr>
            <a:xfrm flipH="1" flipV="1">
              <a:off x="3170191" y="3803193"/>
              <a:ext cx="5132" cy="249730"/>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9D4C4AE6-D6A2-BAD0-3325-654A2266538B}"/>
                    </a:ext>
                  </a:extLst>
                </p:cNvPr>
                <p:cNvSpPr txBox="1"/>
                <p:nvPr/>
              </p:nvSpPr>
              <p:spPr>
                <a:xfrm>
                  <a:off x="4013171" y="4029045"/>
                  <a:ext cx="890544"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𝑢</m:t>
                        </m:r>
                        <m:r>
                          <a:rPr kumimoji="1" lang="en-US" altLang="ja-JP" b="0" i="1" smtClean="0">
                            <a:latin typeface="Cambria Math" panose="02040503050406030204" pitchFamily="18" charset="0"/>
                          </a:rPr>
                          <m:t>=0.25</m:t>
                        </m:r>
                      </m:oMath>
                    </m:oMathPara>
                  </a14:m>
                  <a:endParaRPr kumimoji="1" lang="ja-JP" altLang="en-US" dirty="0"/>
                </a:p>
              </p:txBody>
            </p:sp>
          </mc:Choice>
          <mc:Fallback xmlns="">
            <p:sp>
              <p:nvSpPr>
                <p:cNvPr id="17" name="テキスト ボックス 16">
                  <a:extLst>
                    <a:ext uri="{FF2B5EF4-FFF2-40B4-BE49-F238E27FC236}">
                      <a16:creationId xmlns:a16="http://schemas.microsoft.com/office/drawing/2014/main" id="{9D4C4AE6-D6A2-BAD0-3325-654A2266538B}"/>
                    </a:ext>
                  </a:extLst>
                </p:cNvPr>
                <p:cNvSpPr txBox="1">
                  <a:spLocks noRot="1" noChangeAspect="1" noMove="1" noResize="1" noEditPoints="1" noAdjustHandles="1" noChangeArrowheads="1" noChangeShapeType="1" noTextEdit="1"/>
                </p:cNvSpPr>
                <p:nvPr/>
              </p:nvSpPr>
              <p:spPr>
                <a:xfrm>
                  <a:off x="4013171" y="4029045"/>
                  <a:ext cx="890544" cy="276999"/>
                </a:xfrm>
                <a:prstGeom prst="rect">
                  <a:avLst/>
                </a:prstGeom>
                <a:blipFill>
                  <a:blip r:embed="rId4"/>
                  <a:stretch>
                    <a:fillRect l="-5479" r="-8904" b="-8889"/>
                  </a:stretch>
                </a:blipFill>
              </p:spPr>
              <p:txBody>
                <a:bodyPr/>
                <a:lstStyle/>
                <a:p>
                  <a:r>
                    <a:rPr lang="ja-JP" altLang="en-US">
                      <a:noFill/>
                    </a:rPr>
                    <a:t> </a:t>
                  </a:r>
                </a:p>
              </p:txBody>
            </p:sp>
          </mc:Fallback>
        </mc:AlternateContent>
        <p:cxnSp>
          <p:nvCxnSpPr>
            <p:cNvPr id="18" name="直線矢印コネクタ 17">
              <a:extLst>
                <a:ext uri="{FF2B5EF4-FFF2-40B4-BE49-F238E27FC236}">
                  <a16:creationId xmlns:a16="http://schemas.microsoft.com/office/drawing/2014/main" id="{DE8CE149-0BD9-D68C-80AE-7B1DE616B95A}"/>
                </a:ext>
              </a:extLst>
            </p:cNvPr>
            <p:cNvCxnSpPr>
              <a:cxnSpLocks/>
              <a:stCxn id="17" idx="0"/>
            </p:cNvCxnSpPr>
            <p:nvPr/>
          </p:nvCxnSpPr>
          <p:spPr>
            <a:xfrm flipV="1">
              <a:off x="4458443" y="3789352"/>
              <a:ext cx="2051" cy="239693"/>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テキスト ボックス 18">
                  <a:extLst>
                    <a:ext uri="{FF2B5EF4-FFF2-40B4-BE49-F238E27FC236}">
                      <a16:creationId xmlns:a16="http://schemas.microsoft.com/office/drawing/2014/main" id="{B9D6C5C5-5070-02C2-DCD6-48CA32D663BC}"/>
                    </a:ext>
                  </a:extLst>
                </p:cNvPr>
                <p:cNvSpPr txBox="1"/>
                <p:nvPr/>
              </p:nvSpPr>
              <p:spPr>
                <a:xfrm>
                  <a:off x="5654002" y="4029045"/>
                  <a:ext cx="76529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𝑢</m:t>
                        </m:r>
                        <m:r>
                          <a:rPr kumimoji="1" lang="en-US" altLang="ja-JP" b="0" i="1" smtClean="0">
                            <a:latin typeface="Cambria Math" panose="02040503050406030204" pitchFamily="18" charset="0"/>
                          </a:rPr>
                          <m:t>=0.5</m:t>
                        </m:r>
                      </m:oMath>
                    </m:oMathPara>
                  </a14:m>
                  <a:endParaRPr kumimoji="1" lang="ja-JP" altLang="en-US" dirty="0"/>
                </a:p>
              </p:txBody>
            </p:sp>
          </mc:Choice>
          <mc:Fallback xmlns="">
            <p:sp>
              <p:nvSpPr>
                <p:cNvPr id="19" name="テキスト ボックス 18">
                  <a:extLst>
                    <a:ext uri="{FF2B5EF4-FFF2-40B4-BE49-F238E27FC236}">
                      <a16:creationId xmlns:a16="http://schemas.microsoft.com/office/drawing/2014/main" id="{B9D6C5C5-5070-02C2-DCD6-48CA32D663BC}"/>
                    </a:ext>
                  </a:extLst>
                </p:cNvPr>
                <p:cNvSpPr txBox="1">
                  <a:spLocks noRot="1" noChangeAspect="1" noMove="1" noResize="1" noEditPoints="1" noAdjustHandles="1" noChangeArrowheads="1" noChangeShapeType="1" noTextEdit="1"/>
                </p:cNvSpPr>
                <p:nvPr/>
              </p:nvSpPr>
              <p:spPr>
                <a:xfrm>
                  <a:off x="5654002" y="4029045"/>
                  <a:ext cx="765296" cy="276999"/>
                </a:xfrm>
                <a:prstGeom prst="rect">
                  <a:avLst/>
                </a:prstGeom>
                <a:blipFill>
                  <a:blip r:embed="rId5"/>
                  <a:stretch>
                    <a:fillRect l="-6349" r="-9524" b="-8889"/>
                  </a:stretch>
                </a:blipFill>
              </p:spPr>
              <p:txBody>
                <a:bodyPr/>
                <a:lstStyle/>
                <a:p>
                  <a:r>
                    <a:rPr lang="ja-JP" altLang="en-US">
                      <a:noFill/>
                    </a:rPr>
                    <a:t> </a:t>
                  </a:r>
                </a:p>
              </p:txBody>
            </p:sp>
          </mc:Fallback>
        </mc:AlternateContent>
        <p:cxnSp>
          <p:nvCxnSpPr>
            <p:cNvPr id="20" name="直線矢印コネクタ 19">
              <a:extLst>
                <a:ext uri="{FF2B5EF4-FFF2-40B4-BE49-F238E27FC236}">
                  <a16:creationId xmlns:a16="http://schemas.microsoft.com/office/drawing/2014/main" id="{5928CDE5-4F95-F0F9-9777-0F775652E5CA}"/>
                </a:ext>
              </a:extLst>
            </p:cNvPr>
            <p:cNvCxnSpPr>
              <a:cxnSpLocks/>
              <a:stCxn id="19" idx="0"/>
            </p:cNvCxnSpPr>
            <p:nvPr/>
          </p:nvCxnSpPr>
          <p:spPr>
            <a:xfrm flipV="1">
              <a:off x="6036650" y="3791721"/>
              <a:ext cx="0" cy="237324"/>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テキスト ボックス 20">
                  <a:extLst>
                    <a:ext uri="{FF2B5EF4-FFF2-40B4-BE49-F238E27FC236}">
                      <a16:creationId xmlns:a16="http://schemas.microsoft.com/office/drawing/2014/main" id="{D62D77B9-9B2F-E900-6671-4F84BB7314EB}"/>
                    </a:ext>
                  </a:extLst>
                </p:cNvPr>
                <p:cNvSpPr txBox="1"/>
                <p:nvPr/>
              </p:nvSpPr>
              <p:spPr>
                <a:xfrm>
                  <a:off x="7131884" y="4052923"/>
                  <a:ext cx="961842" cy="2292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𝑢</m:t>
                        </m:r>
                        <m:r>
                          <a:rPr kumimoji="1" lang="en-US" altLang="ja-JP" b="0" i="1" smtClean="0">
                            <a:latin typeface="Cambria Math" panose="02040503050406030204" pitchFamily="18" charset="0"/>
                          </a:rPr>
                          <m:t>=0.75</m:t>
                        </m:r>
                      </m:oMath>
                    </m:oMathPara>
                  </a14:m>
                  <a:endParaRPr kumimoji="1" lang="ja-JP" altLang="en-US" dirty="0"/>
                </a:p>
              </p:txBody>
            </p:sp>
          </mc:Choice>
          <mc:Fallback xmlns="">
            <p:sp>
              <p:nvSpPr>
                <p:cNvPr id="21" name="テキスト ボックス 20">
                  <a:extLst>
                    <a:ext uri="{FF2B5EF4-FFF2-40B4-BE49-F238E27FC236}">
                      <a16:creationId xmlns:a16="http://schemas.microsoft.com/office/drawing/2014/main" id="{D62D77B9-9B2F-E900-6671-4F84BB7314EB}"/>
                    </a:ext>
                  </a:extLst>
                </p:cNvPr>
                <p:cNvSpPr txBox="1">
                  <a:spLocks noRot="1" noChangeAspect="1" noMove="1" noResize="1" noEditPoints="1" noAdjustHandles="1" noChangeArrowheads="1" noChangeShapeType="1" noTextEdit="1"/>
                </p:cNvSpPr>
                <p:nvPr/>
              </p:nvSpPr>
              <p:spPr>
                <a:xfrm>
                  <a:off x="7131884" y="4052923"/>
                  <a:ext cx="961842" cy="229243"/>
                </a:xfrm>
                <a:prstGeom prst="rect">
                  <a:avLst/>
                </a:prstGeom>
                <a:blipFill>
                  <a:blip r:embed="rId6"/>
                  <a:stretch>
                    <a:fillRect l="-1266" r="-3797" b="-32432"/>
                  </a:stretch>
                </a:blipFill>
              </p:spPr>
              <p:txBody>
                <a:bodyPr/>
                <a:lstStyle/>
                <a:p>
                  <a:r>
                    <a:rPr lang="ja-JP" altLang="en-US">
                      <a:noFill/>
                    </a:rPr>
                    <a:t> </a:t>
                  </a:r>
                </a:p>
              </p:txBody>
            </p:sp>
          </mc:Fallback>
        </mc:AlternateContent>
        <p:cxnSp>
          <p:nvCxnSpPr>
            <p:cNvPr id="22" name="直線矢印コネクタ 21">
              <a:extLst>
                <a:ext uri="{FF2B5EF4-FFF2-40B4-BE49-F238E27FC236}">
                  <a16:creationId xmlns:a16="http://schemas.microsoft.com/office/drawing/2014/main" id="{8D0042F6-B32F-2866-2DCF-7720729C99BB}"/>
                </a:ext>
              </a:extLst>
            </p:cNvPr>
            <p:cNvCxnSpPr>
              <a:cxnSpLocks/>
              <a:stCxn id="21" idx="0"/>
            </p:cNvCxnSpPr>
            <p:nvPr/>
          </p:nvCxnSpPr>
          <p:spPr>
            <a:xfrm flipV="1">
              <a:off x="7612805" y="3775512"/>
              <a:ext cx="1" cy="277411"/>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57" name="グループ化 56">
              <a:extLst>
                <a:ext uri="{FF2B5EF4-FFF2-40B4-BE49-F238E27FC236}">
                  <a16:creationId xmlns:a16="http://schemas.microsoft.com/office/drawing/2014/main" id="{16DC5A23-1864-DF28-DACE-428324803789}"/>
                </a:ext>
              </a:extLst>
            </p:cNvPr>
            <p:cNvGrpSpPr/>
            <p:nvPr/>
          </p:nvGrpSpPr>
          <p:grpSpPr>
            <a:xfrm>
              <a:off x="7934394" y="4501375"/>
              <a:ext cx="1605712" cy="776478"/>
              <a:chOff x="7758691" y="5649449"/>
              <a:chExt cx="2053385" cy="1121901"/>
            </a:xfrm>
          </p:grpSpPr>
          <p:sp>
            <p:nvSpPr>
              <p:cNvPr id="5" name="正方形/長方形 4">
                <a:extLst>
                  <a:ext uri="{FF2B5EF4-FFF2-40B4-BE49-F238E27FC236}">
                    <a16:creationId xmlns:a16="http://schemas.microsoft.com/office/drawing/2014/main" id="{6BDFBADE-0C17-FEA2-F641-5B6A8FD82F98}"/>
                  </a:ext>
                </a:extLst>
              </p:cNvPr>
              <p:cNvSpPr/>
              <p:nvPr/>
            </p:nvSpPr>
            <p:spPr>
              <a:xfrm>
                <a:off x="7758691" y="5649449"/>
                <a:ext cx="2053385" cy="1121901"/>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 name="グループ化 22">
                <a:extLst>
                  <a:ext uri="{FF2B5EF4-FFF2-40B4-BE49-F238E27FC236}">
                    <a16:creationId xmlns:a16="http://schemas.microsoft.com/office/drawing/2014/main" id="{5F6DEF83-5694-099F-D607-0F19B55B3D7C}"/>
                  </a:ext>
                </a:extLst>
              </p:cNvPr>
              <p:cNvGrpSpPr/>
              <p:nvPr/>
            </p:nvGrpSpPr>
            <p:grpSpPr>
              <a:xfrm>
                <a:off x="7824732" y="5688624"/>
                <a:ext cx="1925319" cy="1024555"/>
                <a:chOff x="2285274" y="1603232"/>
                <a:chExt cx="1925319" cy="1024555"/>
              </a:xfrm>
            </p:grpSpPr>
            <p:sp>
              <p:nvSpPr>
                <p:cNvPr id="25" name="楕円 24">
                  <a:extLst>
                    <a:ext uri="{FF2B5EF4-FFF2-40B4-BE49-F238E27FC236}">
                      <a16:creationId xmlns:a16="http://schemas.microsoft.com/office/drawing/2014/main" id="{8B4D4EE3-FF9E-58DE-69A9-1D3B4D9CDC40}"/>
                    </a:ext>
                  </a:extLst>
                </p:cNvPr>
                <p:cNvSpPr/>
                <p:nvPr/>
              </p:nvSpPr>
              <p:spPr>
                <a:xfrm>
                  <a:off x="2285275" y="1663682"/>
                  <a:ext cx="244554" cy="220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969EFEBD-35F0-6801-8D9A-B01CACD0FD1D}"/>
                    </a:ext>
                  </a:extLst>
                </p:cNvPr>
                <p:cNvSpPr/>
                <p:nvPr/>
              </p:nvSpPr>
              <p:spPr>
                <a:xfrm>
                  <a:off x="2285275" y="2014944"/>
                  <a:ext cx="244554" cy="220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D2343050-5572-785C-7317-6D9703A52EC7}"/>
                    </a:ext>
                  </a:extLst>
                </p:cNvPr>
                <p:cNvSpPr/>
                <p:nvPr/>
              </p:nvSpPr>
              <p:spPr>
                <a:xfrm>
                  <a:off x="2285274" y="2366206"/>
                  <a:ext cx="244554" cy="220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a:extLst>
                    <a:ext uri="{FF2B5EF4-FFF2-40B4-BE49-F238E27FC236}">
                      <a16:creationId xmlns:a16="http://schemas.microsoft.com/office/drawing/2014/main" id="{A052F90C-37A6-1336-25DE-E9BFC5AB9C22}"/>
                    </a:ext>
                  </a:extLst>
                </p:cNvPr>
                <p:cNvSpPr/>
                <p:nvPr/>
              </p:nvSpPr>
              <p:spPr>
                <a:xfrm>
                  <a:off x="2743655" y="1603232"/>
                  <a:ext cx="354115" cy="318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3C260F09-5C57-F21D-4EE4-BB545FAC2773}"/>
                    </a:ext>
                  </a:extLst>
                </p:cNvPr>
                <p:cNvSpPr/>
                <p:nvPr/>
              </p:nvSpPr>
              <p:spPr>
                <a:xfrm>
                  <a:off x="2743654" y="1956136"/>
                  <a:ext cx="354115" cy="318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CCEF5F01-FEDB-25A8-2A9C-0D44FC7ED6B5}"/>
                    </a:ext>
                  </a:extLst>
                </p:cNvPr>
                <p:cNvSpPr/>
                <p:nvPr/>
              </p:nvSpPr>
              <p:spPr>
                <a:xfrm>
                  <a:off x="2743654" y="2309039"/>
                  <a:ext cx="354115" cy="318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 name="直線矢印コネクタ 30">
                  <a:extLst>
                    <a:ext uri="{FF2B5EF4-FFF2-40B4-BE49-F238E27FC236}">
                      <a16:creationId xmlns:a16="http://schemas.microsoft.com/office/drawing/2014/main" id="{9B79AC05-3326-51F1-852C-F1DB833EB20C}"/>
                    </a:ext>
                  </a:extLst>
                </p:cNvPr>
                <p:cNvCxnSpPr>
                  <a:cxnSpLocks/>
                  <a:stCxn id="25" idx="6"/>
                </p:cNvCxnSpPr>
                <p:nvPr/>
              </p:nvCxnSpPr>
              <p:spPr>
                <a:xfrm>
                  <a:off x="2529829" y="1773747"/>
                  <a:ext cx="211814" cy="1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146AFD6C-2FEF-F515-2A81-413DFCD5E329}"/>
                    </a:ext>
                  </a:extLst>
                </p:cNvPr>
                <p:cNvCxnSpPr>
                  <a:cxnSpLocks/>
                  <a:stCxn id="25" idx="6"/>
                </p:cNvCxnSpPr>
                <p:nvPr/>
              </p:nvCxnSpPr>
              <p:spPr>
                <a:xfrm>
                  <a:off x="2529829" y="1773747"/>
                  <a:ext cx="211814" cy="354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C42B94E7-B6D5-5C33-BDAA-4F979DA4A857}"/>
                    </a:ext>
                  </a:extLst>
                </p:cNvPr>
                <p:cNvCxnSpPr>
                  <a:cxnSpLocks/>
                  <a:stCxn id="25" idx="6"/>
                </p:cNvCxnSpPr>
                <p:nvPr/>
              </p:nvCxnSpPr>
              <p:spPr>
                <a:xfrm>
                  <a:off x="2529829" y="1773747"/>
                  <a:ext cx="211813" cy="7074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5890B8C0-5451-0133-A580-5B284F34627B}"/>
                    </a:ext>
                  </a:extLst>
                </p:cNvPr>
                <p:cNvCxnSpPr>
                  <a:cxnSpLocks/>
                  <a:stCxn id="26" idx="6"/>
                </p:cNvCxnSpPr>
                <p:nvPr/>
              </p:nvCxnSpPr>
              <p:spPr>
                <a:xfrm flipV="1">
                  <a:off x="2529829" y="1775389"/>
                  <a:ext cx="211815" cy="349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8329CEED-C9D5-82A7-4A3F-881607BF039E}"/>
                    </a:ext>
                  </a:extLst>
                </p:cNvPr>
                <p:cNvCxnSpPr>
                  <a:cxnSpLocks/>
                  <a:stCxn id="27" idx="6"/>
                </p:cNvCxnSpPr>
                <p:nvPr/>
              </p:nvCxnSpPr>
              <p:spPr>
                <a:xfrm flipV="1">
                  <a:off x="2529828" y="1775389"/>
                  <a:ext cx="211815" cy="7008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直線矢印コネクタ 36">
                  <a:extLst>
                    <a:ext uri="{FF2B5EF4-FFF2-40B4-BE49-F238E27FC236}">
                      <a16:creationId xmlns:a16="http://schemas.microsoft.com/office/drawing/2014/main" id="{4184169A-E6B2-D58E-1EF3-E5292A6106A9}"/>
                    </a:ext>
                  </a:extLst>
                </p:cNvPr>
                <p:cNvCxnSpPr>
                  <a:cxnSpLocks/>
                  <a:stCxn id="26" idx="6"/>
                </p:cNvCxnSpPr>
                <p:nvPr/>
              </p:nvCxnSpPr>
              <p:spPr>
                <a:xfrm>
                  <a:off x="2529829" y="2125008"/>
                  <a:ext cx="211814" cy="3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直線矢印コネクタ 37">
                  <a:extLst>
                    <a:ext uri="{FF2B5EF4-FFF2-40B4-BE49-F238E27FC236}">
                      <a16:creationId xmlns:a16="http://schemas.microsoft.com/office/drawing/2014/main" id="{919F8514-EFE5-6501-7589-461A07177700}"/>
                    </a:ext>
                  </a:extLst>
                </p:cNvPr>
                <p:cNvCxnSpPr>
                  <a:cxnSpLocks/>
                  <a:stCxn id="26" idx="6"/>
                </p:cNvCxnSpPr>
                <p:nvPr/>
              </p:nvCxnSpPr>
              <p:spPr>
                <a:xfrm>
                  <a:off x="2529829" y="2125008"/>
                  <a:ext cx="211814" cy="3561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61C44392-BDE7-2499-E1B4-F4C96D8BCE5A}"/>
                    </a:ext>
                  </a:extLst>
                </p:cNvPr>
                <p:cNvCxnSpPr>
                  <a:cxnSpLocks/>
                  <a:stCxn id="27" idx="6"/>
                </p:cNvCxnSpPr>
                <p:nvPr/>
              </p:nvCxnSpPr>
              <p:spPr>
                <a:xfrm>
                  <a:off x="2529828" y="2476270"/>
                  <a:ext cx="211814" cy="4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a:extLst>
                    <a:ext uri="{FF2B5EF4-FFF2-40B4-BE49-F238E27FC236}">
                      <a16:creationId xmlns:a16="http://schemas.microsoft.com/office/drawing/2014/main" id="{BC9137CC-C122-1D61-FDDB-7BC18D38F894}"/>
                    </a:ext>
                  </a:extLst>
                </p:cNvPr>
                <p:cNvCxnSpPr>
                  <a:cxnSpLocks/>
                  <a:stCxn id="27" idx="6"/>
                </p:cNvCxnSpPr>
                <p:nvPr/>
              </p:nvCxnSpPr>
              <p:spPr>
                <a:xfrm flipV="1">
                  <a:off x="2529828" y="2128292"/>
                  <a:ext cx="211815" cy="347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楕円 40">
                  <a:extLst>
                    <a:ext uri="{FF2B5EF4-FFF2-40B4-BE49-F238E27FC236}">
                      <a16:creationId xmlns:a16="http://schemas.microsoft.com/office/drawing/2014/main" id="{F66A856C-4736-2F3D-85D9-DEB1E730FEE5}"/>
                    </a:ext>
                  </a:extLst>
                </p:cNvPr>
                <p:cNvSpPr/>
                <p:nvPr/>
              </p:nvSpPr>
              <p:spPr>
                <a:xfrm>
                  <a:off x="3964619" y="1632447"/>
                  <a:ext cx="244554" cy="220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楕円 41">
                  <a:extLst>
                    <a:ext uri="{FF2B5EF4-FFF2-40B4-BE49-F238E27FC236}">
                      <a16:creationId xmlns:a16="http://schemas.microsoft.com/office/drawing/2014/main" id="{C5195725-A5E9-F0D6-5A13-118AB6DDE808}"/>
                    </a:ext>
                  </a:extLst>
                </p:cNvPr>
                <p:cNvSpPr/>
                <p:nvPr/>
              </p:nvSpPr>
              <p:spPr>
                <a:xfrm>
                  <a:off x="3966039" y="2000519"/>
                  <a:ext cx="244554" cy="220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楕円 42">
                  <a:extLst>
                    <a:ext uri="{FF2B5EF4-FFF2-40B4-BE49-F238E27FC236}">
                      <a16:creationId xmlns:a16="http://schemas.microsoft.com/office/drawing/2014/main" id="{61C2F190-D74A-5794-722E-0BAD5C3EC0FD}"/>
                    </a:ext>
                  </a:extLst>
                </p:cNvPr>
                <p:cNvSpPr/>
                <p:nvPr/>
              </p:nvSpPr>
              <p:spPr>
                <a:xfrm>
                  <a:off x="3959847" y="2355065"/>
                  <a:ext cx="244554" cy="220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楕円 43">
                  <a:extLst>
                    <a:ext uri="{FF2B5EF4-FFF2-40B4-BE49-F238E27FC236}">
                      <a16:creationId xmlns:a16="http://schemas.microsoft.com/office/drawing/2014/main" id="{5477950C-7F49-0A74-BA2F-78581A5B5FF6}"/>
                    </a:ext>
                  </a:extLst>
                </p:cNvPr>
                <p:cNvSpPr/>
                <p:nvPr/>
              </p:nvSpPr>
              <p:spPr>
                <a:xfrm>
                  <a:off x="3384381" y="1603233"/>
                  <a:ext cx="354115" cy="318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楕円 44">
                  <a:extLst>
                    <a:ext uri="{FF2B5EF4-FFF2-40B4-BE49-F238E27FC236}">
                      <a16:creationId xmlns:a16="http://schemas.microsoft.com/office/drawing/2014/main" id="{FE1401AF-30DA-9574-E41C-3E683794D6CD}"/>
                    </a:ext>
                  </a:extLst>
                </p:cNvPr>
                <p:cNvSpPr/>
                <p:nvPr/>
              </p:nvSpPr>
              <p:spPr>
                <a:xfrm>
                  <a:off x="3384380" y="1956136"/>
                  <a:ext cx="354115" cy="318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楕円 45">
                  <a:extLst>
                    <a:ext uri="{FF2B5EF4-FFF2-40B4-BE49-F238E27FC236}">
                      <a16:creationId xmlns:a16="http://schemas.microsoft.com/office/drawing/2014/main" id="{941651FA-9D88-5839-4006-D21FA3697A31}"/>
                    </a:ext>
                  </a:extLst>
                </p:cNvPr>
                <p:cNvSpPr/>
                <p:nvPr/>
              </p:nvSpPr>
              <p:spPr>
                <a:xfrm>
                  <a:off x="3384380" y="2309040"/>
                  <a:ext cx="354115" cy="318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 name="直線矢印コネクタ 46">
                  <a:extLst>
                    <a:ext uri="{FF2B5EF4-FFF2-40B4-BE49-F238E27FC236}">
                      <a16:creationId xmlns:a16="http://schemas.microsoft.com/office/drawing/2014/main" id="{D05CF6B2-9C68-7E2A-7754-292B575D9797}"/>
                    </a:ext>
                  </a:extLst>
                </p:cNvPr>
                <p:cNvCxnSpPr>
                  <a:cxnSpLocks/>
                </p:cNvCxnSpPr>
                <p:nvPr/>
              </p:nvCxnSpPr>
              <p:spPr>
                <a:xfrm>
                  <a:off x="3748034" y="1742511"/>
                  <a:ext cx="211814" cy="1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C19F57C6-B740-5190-89A6-85AE38AEA2BF}"/>
                    </a:ext>
                  </a:extLst>
                </p:cNvPr>
                <p:cNvCxnSpPr>
                  <a:cxnSpLocks/>
                </p:cNvCxnSpPr>
                <p:nvPr/>
              </p:nvCxnSpPr>
              <p:spPr>
                <a:xfrm>
                  <a:off x="3748034" y="1742511"/>
                  <a:ext cx="211814" cy="354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8">
                  <a:extLst>
                    <a:ext uri="{FF2B5EF4-FFF2-40B4-BE49-F238E27FC236}">
                      <a16:creationId xmlns:a16="http://schemas.microsoft.com/office/drawing/2014/main" id="{2842E470-FFBC-6AFA-0C7C-68135AE7F53A}"/>
                    </a:ext>
                  </a:extLst>
                </p:cNvPr>
                <p:cNvCxnSpPr>
                  <a:cxnSpLocks/>
                </p:cNvCxnSpPr>
                <p:nvPr/>
              </p:nvCxnSpPr>
              <p:spPr>
                <a:xfrm>
                  <a:off x="3748034" y="1742511"/>
                  <a:ext cx="211813" cy="7074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直線矢印コネクタ 49">
                  <a:extLst>
                    <a:ext uri="{FF2B5EF4-FFF2-40B4-BE49-F238E27FC236}">
                      <a16:creationId xmlns:a16="http://schemas.microsoft.com/office/drawing/2014/main" id="{24B6B61A-D444-0157-3885-BA1CD4AAC979}"/>
                    </a:ext>
                  </a:extLst>
                </p:cNvPr>
                <p:cNvCxnSpPr>
                  <a:cxnSpLocks/>
                </p:cNvCxnSpPr>
                <p:nvPr/>
              </p:nvCxnSpPr>
              <p:spPr>
                <a:xfrm flipV="1">
                  <a:off x="3748034" y="1744153"/>
                  <a:ext cx="211815" cy="349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a:extLst>
                    <a:ext uri="{FF2B5EF4-FFF2-40B4-BE49-F238E27FC236}">
                      <a16:creationId xmlns:a16="http://schemas.microsoft.com/office/drawing/2014/main" id="{F7277C83-B431-026B-87D9-723308E74E11}"/>
                    </a:ext>
                  </a:extLst>
                </p:cNvPr>
                <p:cNvCxnSpPr>
                  <a:cxnSpLocks/>
                </p:cNvCxnSpPr>
                <p:nvPr/>
              </p:nvCxnSpPr>
              <p:spPr>
                <a:xfrm flipV="1">
                  <a:off x="3748033" y="1744153"/>
                  <a:ext cx="211815" cy="7008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直線矢印コネクタ 51">
                  <a:extLst>
                    <a:ext uri="{FF2B5EF4-FFF2-40B4-BE49-F238E27FC236}">
                      <a16:creationId xmlns:a16="http://schemas.microsoft.com/office/drawing/2014/main" id="{0CEDF1A0-C4D6-9C27-9F39-3CDAE4A0763F}"/>
                    </a:ext>
                  </a:extLst>
                </p:cNvPr>
                <p:cNvCxnSpPr>
                  <a:cxnSpLocks/>
                </p:cNvCxnSpPr>
                <p:nvPr/>
              </p:nvCxnSpPr>
              <p:spPr>
                <a:xfrm>
                  <a:off x="3748034" y="2093773"/>
                  <a:ext cx="211814" cy="3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A72210BC-AF98-7A59-169D-EFF9F61368DE}"/>
                    </a:ext>
                  </a:extLst>
                </p:cNvPr>
                <p:cNvCxnSpPr>
                  <a:cxnSpLocks/>
                </p:cNvCxnSpPr>
                <p:nvPr/>
              </p:nvCxnSpPr>
              <p:spPr>
                <a:xfrm>
                  <a:off x="3748034" y="2093773"/>
                  <a:ext cx="211814" cy="3561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85EB05DA-2E65-8D65-0920-6C1B05401466}"/>
                    </a:ext>
                  </a:extLst>
                </p:cNvPr>
                <p:cNvCxnSpPr>
                  <a:cxnSpLocks/>
                </p:cNvCxnSpPr>
                <p:nvPr/>
              </p:nvCxnSpPr>
              <p:spPr>
                <a:xfrm>
                  <a:off x="3748033" y="2445035"/>
                  <a:ext cx="211814" cy="4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a:extLst>
                    <a:ext uri="{FF2B5EF4-FFF2-40B4-BE49-F238E27FC236}">
                      <a16:creationId xmlns:a16="http://schemas.microsoft.com/office/drawing/2014/main" id="{406FEAF9-E6E4-57E6-372D-B29D332449F4}"/>
                    </a:ext>
                  </a:extLst>
                </p:cNvPr>
                <p:cNvCxnSpPr>
                  <a:cxnSpLocks/>
                </p:cNvCxnSpPr>
                <p:nvPr/>
              </p:nvCxnSpPr>
              <p:spPr>
                <a:xfrm flipV="1">
                  <a:off x="3748033" y="2097057"/>
                  <a:ext cx="211815" cy="347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4BA9BBD3-B896-BF2E-3912-4C6FE725FD52}"/>
                    </a:ext>
                  </a:extLst>
                </p:cNvPr>
                <p:cNvSpPr txBox="1"/>
                <p:nvPr/>
              </p:nvSpPr>
              <p:spPr>
                <a:xfrm>
                  <a:off x="3122222" y="2014944"/>
                  <a:ext cx="118852" cy="128378"/>
                </a:xfrm>
                <a:prstGeom prst="rect">
                  <a:avLst/>
                </a:prstGeom>
                <a:noFill/>
              </p:spPr>
              <p:txBody>
                <a:bodyPr wrap="none" lIns="0" tIns="0" rIns="0" bIns="0" rtlCol="0">
                  <a:spAutoFit/>
                </a:bodyPr>
                <a:lstStyle/>
                <a:p>
                  <a:r>
                    <a:rPr kumimoji="1" lang="en-US" altLang="ja-JP" dirty="0"/>
                    <a:t>…</a:t>
                  </a:r>
                  <a:endParaRPr kumimoji="1" lang="ja-JP" altLang="en-US" dirty="0"/>
                </a:p>
              </p:txBody>
            </p:sp>
          </p:grpSp>
        </p:grpSp>
        <p:grpSp>
          <p:nvGrpSpPr>
            <p:cNvPr id="58" name="グループ化 57">
              <a:extLst>
                <a:ext uri="{FF2B5EF4-FFF2-40B4-BE49-F238E27FC236}">
                  <a16:creationId xmlns:a16="http://schemas.microsoft.com/office/drawing/2014/main" id="{D8A682DD-6B3F-5AA7-0446-C3205900C098}"/>
                </a:ext>
              </a:extLst>
            </p:cNvPr>
            <p:cNvGrpSpPr/>
            <p:nvPr/>
          </p:nvGrpSpPr>
          <p:grpSpPr>
            <a:xfrm>
              <a:off x="6206669" y="4501375"/>
              <a:ext cx="1605712" cy="776478"/>
              <a:chOff x="7758691" y="5649449"/>
              <a:chExt cx="2053385" cy="1121901"/>
            </a:xfrm>
          </p:grpSpPr>
          <p:sp>
            <p:nvSpPr>
              <p:cNvPr id="59" name="正方形/長方形 58">
                <a:extLst>
                  <a:ext uri="{FF2B5EF4-FFF2-40B4-BE49-F238E27FC236}">
                    <a16:creationId xmlns:a16="http://schemas.microsoft.com/office/drawing/2014/main" id="{4B4A0539-D923-C47C-67EC-CAF702F8D63B}"/>
                  </a:ext>
                </a:extLst>
              </p:cNvPr>
              <p:cNvSpPr/>
              <p:nvPr/>
            </p:nvSpPr>
            <p:spPr>
              <a:xfrm>
                <a:off x="7758691" y="5649449"/>
                <a:ext cx="2053385" cy="1121901"/>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0" name="グループ化 59">
                <a:extLst>
                  <a:ext uri="{FF2B5EF4-FFF2-40B4-BE49-F238E27FC236}">
                    <a16:creationId xmlns:a16="http://schemas.microsoft.com/office/drawing/2014/main" id="{FD2C4A12-F4D1-FE2B-FD8D-9C6B92A2C9B7}"/>
                  </a:ext>
                </a:extLst>
              </p:cNvPr>
              <p:cNvGrpSpPr/>
              <p:nvPr/>
            </p:nvGrpSpPr>
            <p:grpSpPr>
              <a:xfrm>
                <a:off x="7824732" y="5688624"/>
                <a:ext cx="1925319" cy="1024555"/>
                <a:chOff x="2285274" y="1603232"/>
                <a:chExt cx="1925319" cy="1024555"/>
              </a:xfrm>
            </p:grpSpPr>
            <p:sp>
              <p:nvSpPr>
                <p:cNvPr id="61" name="楕円 60">
                  <a:extLst>
                    <a:ext uri="{FF2B5EF4-FFF2-40B4-BE49-F238E27FC236}">
                      <a16:creationId xmlns:a16="http://schemas.microsoft.com/office/drawing/2014/main" id="{897E64AC-46AA-9CE6-AE24-DDE587C6957D}"/>
                    </a:ext>
                  </a:extLst>
                </p:cNvPr>
                <p:cNvSpPr/>
                <p:nvPr/>
              </p:nvSpPr>
              <p:spPr>
                <a:xfrm>
                  <a:off x="2285275" y="1663682"/>
                  <a:ext cx="244554" cy="220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楕円 61">
                  <a:extLst>
                    <a:ext uri="{FF2B5EF4-FFF2-40B4-BE49-F238E27FC236}">
                      <a16:creationId xmlns:a16="http://schemas.microsoft.com/office/drawing/2014/main" id="{EC146445-7759-12F4-5C28-FD22F327041F}"/>
                    </a:ext>
                  </a:extLst>
                </p:cNvPr>
                <p:cNvSpPr/>
                <p:nvPr/>
              </p:nvSpPr>
              <p:spPr>
                <a:xfrm>
                  <a:off x="2285275" y="2014944"/>
                  <a:ext cx="244554" cy="220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楕円 62">
                  <a:extLst>
                    <a:ext uri="{FF2B5EF4-FFF2-40B4-BE49-F238E27FC236}">
                      <a16:creationId xmlns:a16="http://schemas.microsoft.com/office/drawing/2014/main" id="{6F22A437-EC33-1FB8-5996-F623FB710281}"/>
                    </a:ext>
                  </a:extLst>
                </p:cNvPr>
                <p:cNvSpPr/>
                <p:nvPr/>
              </p:nvSpPr>
              <p:spPr>
                <a:xfrm>
                  <a:off x="2285274" y="2366206"/>
                  <a:ext cx="244554" cy="220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楕円 63">
                  <a:extLst>
                    <a:ext uri="{FF2B5EF4-FFF2-40B4-BE49-F238E27FC236}">
                      <a16:creationId xmlns:a16="http://schemas.microsoft.com/office/drawing/2014/main" id="{791DB6E3-4DE6-3889-CD58-D39391323DC8}"/>
                    </a:ext>
                  </a:extLst>
                </p:cNvPr>
                <p:cNvSpPr/>
                <p:nvPr/>
              </p:nvSpPr>
              <p:spPr>
                <a:xfrm>
                  <a:off x="2743655" y="1603232"/>
                  <a:ext cx="354115" cy="318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楕円 64">
                  <a:extLst>
                    <a:ext uri="{FF2B5EF4-FFF2-40B4-BE49-F238E27FC236}">
                      <a16:creationId xmlns:a16="http://schemas.microsoft.com/office/drawing/2014/main" id="{AAC7B151-24AA-DE78-277E-3275EC56A27D}"/>
                    </a:ext>
                  </a:extLst>
                </p:cNvPr>
                <p:cNvSpPr/>
                <p:nvPr/>
              </p:nvSpPr>
              <p:spPr>
                <a:xfrm>
                  <a:off x="2743654" y="1956136"/>
                  <a:ext cx="354115" cy="318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楕円 65">
                  <a:extLst>
                    <a:ext uri="{FF2B5EF4-FFF2-40B4-BE49-F238E27FC236}">
                      <a16:creationId xmlns:a16="http://schemas.microsoft.com/office/drawing/2014/main" id="{11AAC402-51AC-89A3-DB8B-6BF7467F74E6}"/>
                    </a:ext>
                  </a:extLst>
                </p:cNvPr>
                <p:cNvSpPr/>
                <p:nvPr/>
              </p:nvSpPr>
              <p:spPr>
                <a:xfrm>
                  <a:off x="2743654" y="2309039"/>
                  <a:ext cx="354115" cy="318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7" name="直線矢印コネクタ 66">
                  <a:extLst>
                    <a:ext uri="{FF2B5EF4-FFF2-40B4-BE49-F238E27FC236}">
                      <a16:creationId xmlns:a16="http://schemas.microsoft.com/office/drawing/2014/main" id="{CE94F28E-18BB-467D-6A54-C8CFF93CDE3E}"/>
                    </a:ext>
                  </a:extLst>
                </p:cNvPr>
                <p:cNvCxnSpPr>
                  <a:cxnSpLocks/>
                  <a:stCxn id="61" idx="6"/>
                </p:cNvCxnSpPr>
                <p:nvPr/>
              </p:nvCxnSpPr>
              <p:spPr>
                <a:xfrm>
                  <a:off x="2529829" y="1773747"/>
                  <a:ext cx="211814" cy="1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直線矢印コネクタ 67">
                  <a:extLst>
                    <a:ext uri="{FF2B5EF4-FFF2-40B4-BE49-F238E27FC236}">
                      <a16:creationId xmlns:a16="http://schemas.microsoft.com/office/drawing/2014/main" id="{2F492954-A583-E455-D57A-F735C4208280}"/>
                    </a:ext>
                  </a:extLst>
                </p:cNvPr>
                <p:cNvCxnSpPr>
                  <a:cxnSpLocks/>
                  <a:stCxn id="61" idx="6"/>
                </p:cNvCxnSpPr>
                <p:nvPr/>
              </p:nvCxnSpPr>
              <p:spPr>
                <a:xfrm>
                  <a:off x="2529829" y="1773747"/>
                  <a:ext cx="211814" cy="354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直線矢印コネクタ 68">
                  <a:extLst>
                    <a:ext uri="{FF2B5EF4-FFF2-40B4-BE49-F238E27FC236}">
                      <a16:creationId xmlns:a16="http://schemas.microsoft.com/office/drawing/2014/main" id="{30A2F319-10AA-581A-2FAD-531EB7F56C41}"/>
                    </a:ext>
                  </a:extLst>
                </p:cNvPr>
                <p:cNvCxnSpPr>
                  <a:cxnSpLocks/>
                  <a:stCxn id="61" idx="6"/>
                </p:cNvCxnSpPr>
                <p:nvPr/>
              </p:nvCxnSpPr>
              <p:spPr>
                <a:xfrm>
                  <a:off x="2529829" y="1773747"/>
                  <a:ext cx="211813" cy="7074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直線矢印コネクタ 69">
                  <a:extLst>
                    <a:ext uri="{FF2B5EF4-FFF2-40B4-BE49-F238E27FC236}">
                      <a16:creationId xmlns:a16="http://schemas.microsoft.com/office/drawing/2014/main" id="{6DD27239-E61A-DBFE-801B-A65D5D4465B2}"/>
                    </a:ext>
                  </a:extLst>
                </p:cNvPr>
                <p:cNvCxnSpPr>
                  <a:cxnSpLocks/>
                  <a:stCxn id="62" idx="6"/>
                </p:cNvCxnSpPr>
                <p:nvPr/>
              </p:nvCxnSpPr>
              <p:spPr>
                <a:xfrm flipV="1">
                  <a:off x="2529829" y="1775389"/>
                  <a:ext cx="211815" cy="349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id="{286A2847-1593-B4A2-B81F-0E144F408C03}"/>
                    </a:ext>
                  </a:extLst>
                </p:cNvPr>
                <p:cNvCxnSpPr>
                  <a:cxnSpLocks/>
                  <a:stCxn id="63" idx="6"/>
                </p:cNvCxnSpPr>
                <p:nvPr/>
              </p:nvCxnSpPr>
              <p:spPr>
                <a:xfrm flipV="1">
                  <a:off x="2529828" y="1775389"/>
                  <a:ext cx="211815" cy="7008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71">
                  <a:extLst>
                    <a:ext uri="{FF2B5EF4-FFF2-40B4-BE49-F238E27FC236}">
                      <a16:creationId xmlns:a16="http://schemas.microsoft.com/office/drawing/2014/main" id="{8C963E92-4064-4F1A-DDE4-6947084107A5}"/>
                    </a:ext>
                  </a:extLst>
                </p:cNvPr>
                <p:cNvCxnSpPr>
                  <a:cxnSpLocks/>
                  <a:stCxn id="62" idx="6"/>
                </p:cNvCxnSpPr>
                <p:nvPr/>
              </p:nvCxnSpPr>
              <p:spPr>
                <a:xfrm>
                  <a:off x="2529829" y="2125008"/>
                  <a:ext cx="211814" cy="3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直線矢印コネクタ 72">
                  <a:extLst>
                    <a:ext uri="{FF2B5EF4-FFF2-40B4-BE49-F238E27FC236}">
                      <a16:creationId xmlns:a16="http://schemas.microsoft.com/office/drawing/2014/main" id="{3B68A0BB-87DB-BE7B-F25B-4A1BAC04F9AA}"/>
                    </a:ext>
                  </a:extLst>
                </p:cNvPr>
                <p:cNvCxnSpPr>
                  <a:cxnSpLocks/>
                  <a:stCxn id="62" idx="6"/>
                </p:cNvCxnSpPr>
                <p:nvPr/>
              </p:nvCxnSpPr>
              <p:spPr>
                <a:xfrm>
                  <a:off x="2529829" y="2125008"/>
                  <a:ext cx="211814" cy="3561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直線矢印コネクタ 73">
                  <a:extLst>
                    <a:ext uri="{FF2B5EF4-FFF2-40B4-BE49-F238E27FC236}">
                      <a16:creationId xmlns:a16="http://schemas.microsoft.com/office/drawing/2014/main" id="{F91554F5-565F-E229-1CFD-C9B51C826936}"/>
                    </a:ext>
                  </a:extLst>
                </p:cNvPr>
                <p:cNvCxnSpPr>
                  <a:cxnSpLocks/>
                  <a:stCxn id="63" idx="6"/>
                </p:cNvCxnSpPr>
                <p:nvPr/>
              </p:nvCxnSpPr>
              <p:spPr>
                <a:xfrm>
                  <a:off x="2529828" y="2476270"/>
                  <a:ext cx="211814" cy="4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直線矢印コネクタ 74">
                  <a:extLst>
                    <a:ext uri="{FF2B5EF4-FFF2-40B4-BE49-F238E27FC236}">
                      <a16:creationId xmlns:a16="http://schemas.microsoft.com/office/drawing/2014/main" id="{959E0321-7790-AA2A-5B58-0A5CD23C1098}"/>
                    </a:ext>
                  </a:extLst>
                </p:cNvPr>
                <p:cNvCxnSpPr>
                  <a:cxnSpLocks/>
                  <a:stCxn id="63" idx="6"/>
                </p:cNvCxnSpPr>
                <p:nvPr/>
              </p:nvCxnSpPr>
              <p:spPr>
                <a:xfrm flipV="1">
                  <a:off x="2529828" y="2128292"/>
                  <a:ext cx="211815" cy="347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6" name="楕円 75">
                  <a:extLst>
                    <a:ext uri="{FF2B5EF4-FFF2-40B4-BE49-F238E27FC236}">
                      <a16:creationId xmlns:a16="http://schemas.microsoft.com/office/drawing/2014/main" id="{0BE42025-C66D-CBCD-72F9-7A6E17942569}"/>
                    </a:ext>
                  </a:extLst>
                </p:cNvPr>
                <p:cNvSpPr/>
                <p:nvPr/>
              </p:nvSpPr>
              <p:spPr>
                <a:xfrm>
                  <a:off x="3964619" y="1632447"/>
                  <a:ext cx="244554" cy="220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楕円 76">
                  <a:extLst>
                    <a:ext uri="{FF2B5EF4-FFF2-40B4-BE49-F238E27FC236}">
                      <a16:creationId xmlns:a16="http://schemas.microsoft.com/office/drawing/2014/main" id="{5DD48F45-93C1-20A7-CCF1-BD05F7FA8945}"/>
                    </a:ext>
                  </a:extLst>
                </p:cNvPr>
                <p:cNvSpPr/>
                <p:nvPr/>
              </p:nvSpPr>
              <p:spPr>
                <a:xfrm>
                  <a:off x="3966039" y="2000519"/>
                  <a:ext cx="244554" cy="220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楕円 77">
                  <a:extLst>
                    <a:ext uri="{FF2B5EF4-FFF2-40B4-BE49-F238E27FC236}">
                      <a16:creationId xmlns:a16="http://schemas.microsoft.com/office/drawing/2014/main" id="{A5230DE5-CED7-3B53-078C-562CC1756B46}"/>
                    </a:ext>
                  </a:extLst>
                </p:cNvPr>
                <p:cNvSpPr/>
                <p:nvPr/>
              </p:nvSpPr>
              <p:spPr>
                <a:xfrm>
                  <a:off x="3959847" y="2355065"/>
                  <a:ext cx="244554" cy="220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楕円 78">
                  <a:extLst>
                    <a:ext uri="{FF2B5EF4-FFF2-40B4-BE49-F238E27FC236}">
                      <a16:creationId xmlns:a16="http://schemas.microsoft.com/office/drawing/2014/main" id="{8A935AF5-CEE8-8D2A-7AE1-F9877A474C8A}"/>
                    </a:ext>
                  </a:extLst>
                </p:cNvPr>
                <p:cNvSpPr/>
                <p:nvPr/>
              </p:nvSpPr>
              <p:spPr>
                <a:xfrm>
                  <a:off x="3384381" y="1603233"/>
                  <a:ext cx="354115" cy="318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楕円 79">
                  <a:extLst>
                    <a:ext uri="{FF2B5EF4-FFF2-40B4-BE49-F238E27FC236}">
                      <a16:creationId xmlns:a16="http://schemas.microsoft.com/office/drawing/2014/main" id="{9821D806-ED15-EBF6-6FC9-6B3BDF7DB79D}"/>
                    </a:ext>
                  </a:extLst>
                </p:cNvPr>
                <p:cNvSpPr/>
                <p:nvPr/>
              </p:nvSpPr>
              <p:spPr>
                <a:xfrm>
                  <a:off x="3384380" y="1956136"/>
                  <a:ext cx="354115" cy="318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楕円 80">
                  <a:extLst>
                    <a:ext uri="{FF2B5EF4-FFF2-40B4-BE49-F238E27FC236}">
                      <a16:creationId xmlns:a16="http://schemas.microsoft.com/office/drawing/2014/main" id="{D76985A1-5C61-1721-351F-4FBC507A07AA}"/>
                    </a:ext>
                  </a:extLst>
                </p:cNvPr>
                <p:cNvSpPr/>
                <p:nvPr/>
              </p:nvSpPr>
              <p:spPr>
                <a:xfrm>
                  <a:off x="3384380" y="2309040"/>
                  <a:ext cx="354115" cy="318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2" name="直線矢印コネクタ 81">
                  <a:extLst>
                    <a:ext uri="{FF2B5EF4-FFF2-40B4-BE49-F238E27FC236}">
                      <a16:creationId xmlns:a16="http://schemas.microsoft.com/office/drawing/2014/main" id="{C109E85C-BFCC-EE91-4013-66BAE206CC28}"/>
                    </a:ext>
                  </a:extLst>
                </p:cNvPr>
                <p:cNvCxnSpPr>
                  <a:cxnSpLocks/>
                </p:cNvCxnSpPr>
                <p:nvPr/>
              </p:nvCxnSpPr>
              <p:spPr>
                <a:xfrm>
                  <a:off x="3748034" y="1742511"/>
                  <a:ext cx="211814" cy="1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直線矢印コネクタ 82">
                  <a:extLst>
                    <a:ext uri="{FF2B5EF4-FFF2-40B4-BE49-F238E27FC236}">
                      <a16:creationId xmlns:a16="http://schemas.microsoft.com/office/drawing/2014/main" id="{E7C68CC5-CB52-6872-03C3-025EA0B90057}"/>
                    </a:ext>
                  </a:extLst>
                </p:cNvPr>
                <p:cNvCxnSpPr>
                  <a:cxnSpLocks/>
                </p:cNvCxnSpPr>
                <p:nvPr/>
              </p:nvCxnSpPr>
              <p:spPr>
                <a:xfrm>
                  <a:off x="3748034" y="1742511"/>
                  <a:ext cx="211814" cy="354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直線矢印コネクタ 83">
                  <a:extLst>
                    <a:ext uri="{FF2B5EF4-FFF2-40B4-BE49-F238E27FC236}">
                      <a16:creationId xmlns:a16="http://schemas.microsoft.com/office/drawing/2014/main" id="{D332BAA9-7396-240F-7B04-86750FDA1E69}"/>
                    </a:ext>
                  </a:extLst>
                </p:cNvPr>
                <p:cNvCxnSpPr>
                  <a:cxnSpLocks/>
                </p:cNvCxnSpPr>
                <p:nvPr/>
              </p:nvCxnSpPr>
              <p:spPr>
                <a:xfrm>
                  <a:off x="3748034" y="1742511"/>
                  <a:ext cx="211813" cy="7074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直線矢印コネクタ 84">
                  <a:extLst>
                    <a:ext uri="{FF2B5EF4-FFF2-40B4-BE49-F238E27FC236}">
                      <a16:creationId xmlns:a16="http://schemas.microsoft.com/office/drawing/2014/main" id="{066121D1-72CC-59A2-B4CF-27D5CEDC205F}"/>
                    </a:ext>
                  </a:extLst>
                </p:cNvPr>
                <p:cNvCxnSpPr>
                  <a:cxnSpLocks/>
                </p:cNvCxnSpPr>
                <p:nvPr/>
              </p:nvCxnSpPr>
              <p:spPr>
                <a:xfrm flipV="1">
                  <a:off x="3748034" y="1744153"/>
                  <a:ext cx="211815" cy="349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直線矢印コネクタ 85">
                  <a:extLst>
                    <a:ext uri="{FF2B5EF4-FFF2-40B4-BE49-F238E27FC236}">
                      <a16:creationId xmlns:a16="http://schemas.microsoft.com/office/drawing/2014/main" id="{0C6EBB67-F0E5-C29F-8EFB-5C07A4091C81}"/>
                    </a:ext>
                  </a:extLst>
                </p:cNvPr>
                <p:cNvCxnSpPr>
                  <a:cxnSpLocks/>
                </p:cNvCxnSpPr>
                <p:nvPr/>
              </p:nvCxnSpPr>
              <p:spPr>
                <a:xfrm flipV="1">
                  <a:off x="3748033" y="1744153"/>
                  <a:ext cx="211815" cy="7008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 name="直線矢印コネクタ 86">
                  <a:extLst>
                    <a:ext uri="{FF2B5EF4-FFF2-40B4-BE49-F238E27FC236}">
                      <a16:creationId xmlns:a16="http://schemas.microsoft.com/office/drawing/2014/main" id="{68CAF95E-C50F-DB83-6836-8B6D1FAEC1EB}"/>
                    </a:ext>
                  </a:extLst>
                </p:cNvPr>
                <p:cNvCxnSpPr>
                  <a:cxnSpLocks/>
                </p:cNvCxnSpPr>
                <p:nvPr/>
              </p:nvCxnSpPr>
              <p:spPr>
                <a:xfrm>
                  <a:off x="3748034" y="2093773"/>
                  <a:ext cx="211814" cy="3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直線矢印コネクタ 87">
                  <a:extLst>
                    <a:ext uri="{FF2B5EF4-FFF2-40B4-BE49-F238E27FC236}">
                      <a16:creationId xmlns:a16="http://schemas.microsoft.com/office/drawing/2014/main" id="{3E18AF47-4533-3115-4E02-6960539DBFBB}"/>
                    </a:ext>
                  </a:extLst>
                </p:cNvPr>
                <p:cNvCxnSpPr>
                  <a:cxnSpLocks/>
                </p:cNvCxnSpPr>
                <p:nvPr/>
              </p:nvCxnSpPr>
              <p:spPr>
                <a:xfrm>
                  <a:off x="3748034" y="2093773"/>
                  <a:ext cx="211814" cy="3561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9" name="直線矢印コネクタ 88">
                  <a:extLst>
                    <a:ext uri="{FF2B5EF4-FFF2-40B4-BE49-F238E27FC236}">
                      <a16:creationId xmlns:a16="http://schemas.microsoft.com/office/drawing/2014/main" id="{B3DC12DC-EBA4-172B-895A-9A400D9B95C3}"/>
                    </a:ext>
                  </a:extLst>
                </p:cNvPr>
                <p:cNvCxnSpPr>
                  <a:cxnSpLocks/>
                </p:cNvCxnSpPr>
                <p:nvPr/>
              </p:nvCxnSpPr>
              <p:spPr>
                <a:xfrm>
                  <a:off x="3748033" y="2445035"/>
                  <a:ext cx="211814" cy="4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 name="直線矢印コネクタ 89">
                  <a:extLst>
                    <a:ext uri="{FF2B5EF4-FFF2-40B4-BE49-F238E27FC236}">
                      <a16:creationId xmlns:a16="http://schemas.microsoft.com/office/drawing/2014/main" id="{D07A40E0-7E0F-86D5-94D8-3827F9403563}"/>
                    </a:ext>
                  </a:extLst>
                </p:cNvPr>
                <p:cNvCxnSpPr>
                  <a:cxnSpLocks/>
                </p:cNvCxnSpPr>
                <p:nvPr/>
              </p:nvCxnSpPr>
              <p:spPr>
                <a:xfrm flipV="1">
                  <a:off x="3748033" y="2097057"/>
                  <a:ext cx="211815" cy="347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1" name="テキスト ボックス 90">
                  <a:extLst>
                    <a:ext uri="{FF2B5EF4-FFF2-40B4-BE49-F238E27FC236}">
                      <a16:creationId xmlns:a16="http://schemas.microsoft.com/office/drawing/2014/main" id="{DA79084B-72CB-DCCB-6DC5-F65C45F4515D}"/>
                    </a:ext>
                  </a:extLst>
                </p:cNvPr>
                <p:cNvSpPr txBox="1"/>
                <p:nvPr/>
              </p:nvSpPr>
              <p:spPr>
                <a:xfrm>
                  <a:off x="3122222" y="2014944"/>
                  <a:ext cx="118852" cy="128378"/>
                </a:xfrm>
                <a:prstGeom prst="rect">
                  <a:avLst/>
                </a:prstGeom>
                <a:noFill/>
              </p:spPr>
              <p:txBody>
                <a:bodyPr wrap="none" lIns="0" tIns="0" rIns="0" bIns="0" rtlCol="0">
                  <a:spAutoFit/>
                </a:bodyPr>
                <a:lstStyle/>
                <a:p>
                  <a:r>
                    <a:rPr kumimoji="1" lang="en-US" altLang="ja-JP" dirty="0"/>
                    <a:t>…</a:t>
                  </a:r>
                  <a:endParaRPr kumimoji="1" lang="ja-JP" altLang="en-US" dirty="0"/>
                </a:p>
              </p:txBody>
            </p:sp>
          </p:grpSp>
        </p:grpSp>
        <p:grpSp>
          <p:nvGrpSpPr>
            <p:cNvPr id="92" name="グループ化 91">
              <a:extLst>
                <a:ext uri="{FF2B5EF4-FFF2-40B4-BE49-F238E27FC236}">
                  <a16:creationId xmlns:a16="http://schemas.microsoft.com/office/drawing/2014/main" id="{6D0DE21B-0163-C978-A45F-08304FB897F2}"/>
                </a:ext>
              </a:extLst>
            </p:cNvPr>
            <p:cNvGrpSpPr/>
            <p:nvPr/>
          </p:nvGrpSpPr>
          <p:grpSpPr>
            <a:xfrm>
              <a:off x="4478945" y="4501375"/>
              <a:ext cx="1605712" cy="776478"/>
              <a:chOff x="7758691" y="5649449"/>
              <a:chExt cx="2053385" cy="1121901"/>
            </a:xfrm>
          </p:grpSpPr>
          <p:sp>
            <p:nvSpPr>
              <p:cNvPr id="93" name="正方形/長方形 92">
                <a:extLst>
                  <a:ext uri="{FF2B5EF4-FFF2-40B4-BE49-F238E27FC236}">
                    <a16:creationId xmlns:a16="http://schemas.microsoft.com/office/drawing/2014/main" id="{EC9F58C6-D14E-FD17-6F3A-426D2578BC32}"/>
                  </a:ext>
                </a:extLst>
              </p:cNvPr>
              <p:cNvSpPr/>
              <p:nvPr/>
            </p:nvSpPr>
            <p:spPr>
              <a:xfrm>
                <a:off x="7758691" y="5649449"/>
                <a:ext cx="2053385" cy="1121901"/>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4" name="グループ化 93">
                <a:extLst>
                  <a:ext uri="{FF2B5EF4-FFF2-40B4-BE49-F238E27FC236}">
                    <a16:creationId xmlns:a16="http://schemas.microsoft.com/office/drawing/2014/main" id="{56071D77-7C4B-3045-ECEB-81D1853D4D8E}"/>
                  </a:ext>
                </a:extLst>
              </p:cNvPr>
              <p:cNvGrpSpPr/>
              <p:nvPr/>
            </p:nvGrpSpPr>
            <p:grpSpPr>
              <a:xfrm>
                <a:off x="7824732" y="5688624"/>
                <a:ext cx="1925319" cy="1024555"/>
                <a:chOff x="2285274" y="1603232"/>
                <a:chExt cx="1925319" cy="1024555"/>
              </a:xfrm>
            </p:grpSpPr>
            <p:sp>
              <p:nvSpPr>
                <p:cNvPr id="95" name="楕円 94">
                  <a:extLst>
                    <a:ext uri="{FF2B5EF4-FFF2-40B4-BE49-F238E27FC236}">
                      <a16:creationId xmlns:a16="http://schemas.microsoft.com/office/drawing/2014/main" id="{35141469-253F-1E8F-CB79-98C79AB3DD88}"/>
                    </a:ext>
                  </a:extLst>
                </p:cNvPr>
                <p:cNvSpPr/>
                <p:nvPr/>
              </p:nvSpPr>
              <p:spPr>
                <a:xfrm>
                  <a:off x="2285275" y="1663682"/>
                  <a:ext cx="244554" cy="220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楕円 95">
                  <a:extLst>
                    <a:ext uri="{FF2B5EF4-FFF2-40B4-BE49-F238E27FC236}">
                      <a16:creationId xmlns:a16="http://schemas.microsoft.com/office/drawing/2014/main" id="{47F2CA68-F1FE-432A-FA84-D09C84226829}"/>
                    </a:ext>
                  </a:extLst>
                </p:cNvPr>
                <p:cNvSpPr/>
                <p:nvPr/>
              </p:nvSpPr>
              <p:spPr>
                <a:xfrm>
                  <a:off x="2285275" y="2014944"/>
                  <a:ext cx="244554" cy="220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楕円 96">
                  <a:extLst>
                    <a:ext uri="{FF2B5EF4-FFF2-40B4-BE49-F238E27FC236}">
                      <a16:creationId xmlns:a16="http://schemas.microsoft.com/office/drawing/2014/main" id="{AF28AD0C-A890-F122-B250-16CE23ADFAD7}"/>
                    </a:ext>
                  </a:extLst>
                </p:cNvPr>
                <p:cNvSpPr/>
                <p:nvPr/>
              </p:nvSpPr>
              <p:spPr>
                <a:xfrm>
                  <a:off x="2285274" y="2366206"/>
                  <a:ext cx="244554" cy="220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楕円 97">
                  <a:extLst>
                    <a:ext uri="{FF2B5EF4-FFF2-40B4-BE49-F238E27FC236}">
                      <a16:creationId xmlns:a16="http://schemas.microsoft.com/office/drawing/2014/main" id="{B3657D04-D3B6-0AE8-C693-C99A6387A625}"/>
                    </a:ext>
                  </a:extLst>
                </p:cNvPr>
                <p:cNvSpPr/>
                <p:nvPr/>
              </p:nvSpPr>
              <p:spPr>
                <a:xfrm>
                  <a:off x="2743655" y="1603232"/>
                  <a:ext cx="354115" cy="318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楕円 98">
                  <a:extLst>
                    <a:ext uri="{FF2B5EF4-FFF2-40B4-BE49-F238E27FC236}">
                      <a16:creationId xmlns:a16="http://schemas.microsoft.com/office/drawing/2014/main" id="{17377E46-8888-DB3C-41AD-995F2F40CF22}"/>
                    </a:ext>
                  </a:extLst>
                </p:cNvPr>
                <p:cNvSpPr/>
                <p:nvPr/>
              </p:nvSpPr>
              <p:spPr>
                <a:xfrm>
                  <a:off x="2743654" y="1956136"/>
                  <a:ext cx="354115" cy="318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楕円 99">
                  <a:extLst>
                    <a:ext uri="{FF2B5EF4-FFF2-40B4-BE49-F238E27FC236}">
                      <a16:creationId xmlns:a16="http://schemas.microsoft.com/office/drawing/2014/main" id="{22F4A628-A78E-9659-89A6-A4E81C946BCF}"/>
                    </a:ext>
                  </a:extLst>
                </p:cNvPr>
                <p:cNvSpPr/>
                <p:nvPr/>
              </p:nvSpPr>
              <p:spPr>
                <a:xfrm>
                  <a:off x="2743654" y="2309039"/>
                  <a:ext cx="354115" cy="318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1" name="直線矢印コネクタ 100">
                  <a:extLst>
                    <a:ext uri="{FF2B5EF4-FFF2-40B4-BE49-F238E27FC236}">
                      <a16:creationId xmlns:a16="http://schemas.microsoft.com/office/drawing/2014/main" id="{B516854B-93D0-5853-9726-88C06AB89CC2}"/>
                    </a:ext>
                  </a:extLst>
                </p:cNvPr>
                <p:cNvCxnSpPr>
                  <a:cxnSpLocks/>
                  <a:stCxn id="95" idx="6"/>
                </p:cNvCxnSpPr>
                <p:nvPr/>
              </p:nvCxnSpPr>
              <p:spPr>
                <a:xfrm>
                  <a:off x="2529829" y="1773747"/>
                  <a:ext cx="211814" cy="1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2" name="直線矢印コネクタ 101">
                  <a:extLst>
                    <a:ext uri="{FF2B5EF4-FFF2-40B4-BE49-F238E27FC236}">
                      <a16:creationId xmlns:a16="http://schemas.microsoft.com/office/drawing/2014/main" id="{6BF9E97B-30DD-4458-4160-9751F798C16E}"/>
                    </a:ext>
                  </a:extLst>
                </p:cNvPr>
                <p:cNvCxnSpPr>
                  <a:cxnSpLocks/>
                  <a:stCxn id="95" idx="6"/>
                </p:cNvCxnSpPr>
                <p:nvPr/>
              </p:nvCxnSpPr>
              <p:spPr>
                <a:xfrm>
                  <a:off x="2529829" y="1773747"/>
                  <a:ext cx="211814" cy="354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 name="直線矢印コネクタ 102">
                  <a:extLst>
                    <a:ext uri="{FF2B5EF4-FFF2-40B4-BE49-F238E27FC236}">
                      <a16:creationId xmlns:a16="http://schemas.microsoft.com/office/drawing/2014/main" id="{B6BD17A5-C968-F2C0-FB68-B83E19274BED}"/>
                    </a:ext>
                  </a:extLst>
                </p:cNvPr>
                <p:cNvCxnSpPr>
                  <a:cxnSpLocks/>
                  <a:stCxn id="95" idx="6"/>
                </p:cNvCxnSpPr>
                <p:nvPr/>
              </p:nvCxnSpPr>
              <p:spPr>
                <a:xfrm>
                  <a:off x="2529829" y="1773747"/>
                  <a:ext cx="211813" cy="7074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4" name="直線矢印コネクタ 103">
                  <a:extLst>
                    <a:ext uri="{FF2B5EF4-FFF2-40B4-BE49-F238E27FC236}">
                      <a16:creationId xmlns:a16="http://schemas.microsoft.com/office/drawing/2014/main" id="{D2CD7A8D-C23E-E3D7-E007-444BBA3A3E24}"/>
                    </a:ext>
                  </a:extLst>
                </p:cNvPr>
                <p:cNvCxnSpPr>
                  <a:cxnSpLocks/>
                  <a:stCxn id="96" idx="6"/>
                </p:cNvCxnSpPr>
                <p:nvPr/>
              </p:nvCxnSpPr>
              <p:spPr>
                <a:xfrm flipV="1">
                  <a:off x="2529829" y="1775389"/>
                  <a:ext cx="211815" cy="349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 name="直線矢印コネクタ 104">
                  <a:extLst>
                    <a:ext uri="{FF2B5EF4-FFF2-40B4-BE49-F238E27FC236}">
                      <a16:creationId xmlns:a16="http://schemas.microsoft.com/office/drawing/2014/main" id="{32F25F73-9EBE-7C95-1FE1-D2EDE0DA3C93}"/>
                    </a:ext>
                  </a:extLst>
                </p:cNvPr>
                <p:cNvCxnSpPr>
                  <a:cxnSpLocks/>
                  <a:stCxn id="97" idx="6"/>
                </p:cNvCxnSpPr>
                <p:nvPr/>
              </p:nvCxnSpPr>
              <p:spPr>
                <a:xfrm flipV="1">
                  <a:off x="2529828" y="1775389"/>
                  <a:ext cx="211815" cy="7008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6" name="直線矢印コネクタ 105">
                  <a:extLst>
                    <a:ext uri="{FF2B5EF4-FFF2-40B4-BE49-F238E27FC236}">
                      <a16:creationId xmlns:a16="http://schemas.microsoft.com/office/drawing/2014/main" id="{03049B7C-6963-2020-E227-CD1D152AAD67}"/>
                    </a:ext>
                  </a:extLst>
                </p:cNvPr>
                <p:cNvCxnSpPr>
                  <a:cxnSpLocks/>
                  <a:stCxn id="96" idx="6"/>
                </p:cNvCxnSpPr>
                <p:nvPr/>
              </p:nvCxnSpPr>
              <p:spPr>
                <a:xfrm>
                  <a:off x="2529829" y="2125008"/>
                  <a:ext cx="211814" cy="3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7" name="直線矢印コネクタ 106">
                  <a:extLst>
                    <a:ext uri="{FF2B5EF4-FFF2-40B4-BE49-F238E27FC236}">
                      <a16:creationId xmlns:a16="http://schemas.microsoft.com/office/drawing/2014/main" id="{CC77BC38-BC7B-6594-BFA2-8F5541DA4986}"/>
                    </a:ext>
                  </a:extLst>
                </p:cNvPr>
                <p:cNvCxnSpPr>
                  <a:cxnSpLocks/>
                  <a:stCxn id="96" idx="6"/>
                </p:cNvCxnSpPr>
                <p:nvPr/>
              </p:nvCxnSpPr>
              <p:spPr>
                <a:xfrm>
                  <a:off x="2529829" y="2125008"/>
                  <a:ext cx="211814" cy="3561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8" name="直線矢印コネクタ 107">
                  <a:extLst>
                    <a:ext uri="{FF2B5EF4-FFF2-40B4-BE49-F238E27FC236}">
                      <a16:creationId xmlns:a16="http://schemas.microsoft.com/office/drawing/2014/main" id="{807391CA-6A3D-452E-790E-BD2F3575027F}"/>
                    </a:ext>
                  </a:extLst>
                </p:cNvPr>
                <p:cNvCxnSpPr>
                  <a:cxnSpLocks/>
                  <a:stCxn id="97" idx="6"/>
                </p:cNvCxnSpPr>
                <p:nvPr/>
              </p:nvCxnSpPr>
              <p:spPr>
                <a:xfrm>
                  <a:off x="2529828" y="2476270"/>
                  <a:ext cx="211814" cy="4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9" name="直線矢印コネクタ 108">
                  <a:extLst>
                    <a:ext uri="{FF2B5EF4-FFF2-40B4-BE49-F238E27FC236}">
                      <a16:creationId xmlns:a16="http://schemas.microsoft.com/office/drawing/2014/main" id="{A3B713DE-0B80-442C-3AB5-ADC2057B7DD5}"/>
                    </a:ext>
                  </a:extLst>
                </p:cNvPr>
                <p:cNvCxnSpPr>
                  <a:cxnSpLocks/>
                  <a:stCxn id="97" idx="6"/>
                </p:cNvCxnSpPr>
                <p:nvPr/>
              </p:nvCxnSpPr>
              <p:spPr>
                <a:xfrm flipV="1">
                  <a:off x="2529828" y="2128292"/>
                  <a:ext cx="211815" cy="347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0" name="楕円 109">
                  <a:extLst>
                    <a:ext uri="{FF2B5EF4-FFF2-40B4-BE49-F238E27FC236}">
                      <a16:creationId xmlns:a16="http://schemas.microsoft.com/office/drawing/2014/main" id="{532E5BDC-2807-3922-C566-F3B255AC2C59}"/>
                    </a:ext>
                  </a:extLst>
                </p:cNvPr>
                <p:cNvSpPr/>
                <p:nvPr/>
              </p:nvSpPr>
              <p:spPr>
                <a:xfrm>
                  <a:off x="3964619" y="1632447"/>
                  <a:ext cx="244554" cy="220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楕円 110">
                  <a:extLst>
                    <a:ext uri="{FF2B5EF4-FFF2-40B4-BE49-F238E27FC236}">
                      <a16:creationId xmlns:a16="http://schemas.microsoft.com/office/drawing/2014/main" id="{D5A159D8-911D-8F0C-DD45-4EF21FE294DF}"/>
                    </a:ext>
                  </a:extLst>
                </p:cNvPr>
                <p:cNvSpPr/>
                <p:nvPr/>
              </p:nvSpPr>
              <p:spPr>
                <a:xfrm>
                  <a:off x="3966039" y="2000519"/>
                  <a:ext cx="244554" cy="220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楕円 111">
                  <a:extLst>
                    <a:ext uri="{FF2B5EF4-FFF2-40B4-BE49-F238E27FC236}">
                      <a16:creationId xmlns:a16="http://schemas.microsoft.com/office/drawing/2014/main" id="{B9ED3D3D-BAFA-2FEE-AB79-8CAF755632C5}"/>
                    </a:ext>
                  </a:extLst>
                </p:cNvPr>
                <p:cNvSpPr/>
                <p:nvPr/>
              </p:nvSpPr>
              <p:spPr>
                <a:xfrm>
                  <a:off x="3959847" y="2355065"/>
                  <a:ext cx="244554" cy="220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楕円 112">
                  <a:extLst>
                    <a:ext uri="{FF2B5EF4-FFF2-40B4-BE49-F238E27FC236}">
                      <a16:creationId xmlns:a16="http://schemas.microsoft.com/office/drawing/2014/main" id="{9A62B464-AA6B-68DE-13A9-2E86AB6A01BC}"/>
                    </a:ext>
                  </a:extLst>
                </p:cNvPr>
                <p:cNvSpPr/>
                <p:nvPr/>
              </p:nvSpPr>
              <p:spPr>
                <a:xfrm>
                  <a:off x="3384381" y="1603233"/>
                  <a:ext cx="354115" cy="318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楕円 113">
                  <a:extLst>
                    <a:ext uri="{FF2B5EF4-FFF2-40B4-BE49-F238E27FC236}">
                      <a16:creationId xmlns:a16="http://schemas.microsoft.com/office/drawing/2014/main" id="{F43EF3FE-1E5C-97AB-FE48-8B2C1201A8F2}"/>
                    </a:ext>
                  </a:extLst>
                </p:cNvPr>
                <p:cNvSpPr/>
                <p:nvPr/>
              </p:nvSpPr>
              <p:spPr>
                <a:xfrm>
                  <a:off x="3384380" y="1956136"/>
                  <a:ext cx="354115" cy="318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楕円 114">
                  <a:extLst>
                    <a:ext uri="{FF2B5EF4-FFF2-40B4-BE49-F238E27FC236}">
                      <a16:creationId xmlns:a16="http://schemas.microsoft.com/office/drawing/2014/main" id="{303C00B9-D1C6-77DE-0C18-20017FF419CC}"/>
                    </a:ext>
                  </a:extLst>
                </p:cNvPr>
                <p:cNvSpPr/>
                <p:nvPr/>
              </p:nvSpPr>
              <p:spPr>
                <a:xfrm>
                  <a:off x="3384380" y="2309040"/>
                  <a:ext cx="354115" cy="318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6" name="直線矢印コネクタ 115">
                  <a:extLst>
                    <a:ext uri="{FF2B5EF4-FFF2-40B4-BE49-F238E27FC236}">
                      <a16:creationId xmlns:a16="http://schemas.microsoft.com/office/drawing/2014/main" id="{44A74A67-2A05-A7D4-425C-D6F1F3E5B0E0}"/>
                    </a:ext>
                  </a:extLst>
                </p:cNvPr>
                <p:cNvCxnSpPr>
                  <a:cxnSpLocks/>
                </p:cNvCxnSpPr>
                <p:nvPr/>
              </p:nvCxnSpPr>
              <p:spPr>
                <a:xfrm>
                  <a:off x="3748034" y="1742511"/>
                  <a:ext cx="211814" cy="1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7" name="直線矢印コネクタ 116">
                  <a:extLst>
                    <a:ext uri="{FF2B5EF4-FFF2-40B4-BE49-F238E27FC236}">
                      <a16:creationId xmlns:a16="http://schemas.microsoft.com/office/drawing/2014/main" id="{17ACF88C-4E22-F798-C990-22440BCA07DB}"/>
                    </a:ext>
                  </a:extLst>
                </p:cNvPr>
                <p:cNvCxnSpPr>
                  <a:cxnSpLocks/>
                </p:cNvCxnSpPr>
                <p:nvPr/>
              </p:nvCxnSpPr>
              <p:spPr>
                <a:xfrm>
                  <a:off x="3748034" y="1742511"/>
                  <a:ext cx="211814" cy="354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8" name="直線矢印コネクタ 117">
                  <a:extLst>
                    <a:ext uri="{FF2B5EF4-FFF2-40B4-BE49-F238E27FC236}">
                      <a16:creationId xmlns:a16="http://schemas.microsoft.com/office/drawing/2014/main" id="{EB292DDD-89E6-015E-0B5C-803DFBFB8716}"/>
                    </a:ext>
                  </a:extLst>
                </p:cNvPr>
                <p:cNvCxnSpPr>
                  <a:cxnSpLocks/>
                </p:cNvCxnSpPr>
                <p:nvPr/>
              </p:nvCxnSpPr>
              <p:spPr>
                <a:xfrm>
                  <a:off x="3748034" y="1742511"/>
                  <a:ext cx="211813" cy="7074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9" name="直線矢印コネクタ 118">
                  <a:extLst>
                    <a:ext uri="{FF2B5EF4-FFF2-40B4-BE49-F238E27FC236}">
                      <a16:creationId xmlns:a16="http://schemas.microsoft.com/office/drawing/2014/main" id="{10F1E136-87B8-047A-263F-81CB18CF9F25}"/>
                    </a:ext>
                  </a:extLst>
                </p:cNvPr>
                <p:cNvCxnSpPr>
                  <a:cxnSpLocks/>
                </p:cNvCxnSpPr>
                <p:nvPr/>
              </p:nvCxnSpPr>
              <p:spPr>
                <a:xfrm flipV="1">
                  <a:off x="3748034" y="1744153"/>
                  <a:ext cx="211815" cy="349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0" name="直線矢印コネクタ 119">
                  <a:extLst>
                    <a:ext uri="{FF2B5EF4-FFF2-40B4-BE49-F238E27FC236}">
                      <a16:creationId xmlns:a16="http://schemas.microsoft.com/office/drawing/2014/main" id="{28DB7761-D001-7D19-3A66-068AC736FE4F}"/>
                    </a:ext>
                  </a:extLst>
                </p:cNvPr>
                <p:cNvCxnSpPr>
                  <a:cxnSpLocks/>
                </p:cNvCxnSpPr>
                <p:nvPr/>
              </p:nvCxnSpPr>
              <p:spPr>
                <a:xfrm flipV="1">
                  <a:off x="3748033" y="1744153"/>
                  <a:ext cx="211815" cy="7008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1" name="直線矢印コネクタ 120">
                  <a:extLst>
                    <a:ext uri="{FF2B5EF4-FFF2-40B4-BE49-F238E27FC236}">
                      <a16:creationId xmlns:a16="http://schemas.microsoft.com/office/drawing/2014/main" id="{88472C03-BEB8-7556-0E0F-FD43E5C40FED}"/>
                    </a:ext>
                  </a:extLst>
                </p:cNvPr>
                <p:cNvCxnSpPr>
                  <a:cxnSpLocks/>
                </p:cNvCxnSpPr>
                <p:nvPr/>
              </p:nvCxnSpPr>
              <p:spPr>
                <a:xfrm>
                  <a:off x="3748034" y="2093773"/>
                  <a:ext cx="211814" cy="3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2" name="直線矢印コネクタ 121">
                  <a:extLst>
                    <a:ext uri="{FF2B5EF4-FFF2-40B4-BE49-F238E27FC236}">
                      <a16:creationId xmlns:a16="http://schemas.microsoft.com/office/drawing/2014/main" id="{DE1FB775-2BDD-4B4D-7715-E746B19B6C10}"/>
                    </a:ext>
                  </a:extLst>
                </p:cNvPr>
                <p:cNvCxnSpPr>
                  <a:cxnSpLocks/>
                </p:cNvCxnSpPr>
                <p:nvPr/>
              </p:nvCxnSpPr>
              <p:spPr>
                <a:xfrm>
                  <a:off x="3748034" y="2093773"/>
                  <a:ext cx="211814" cy="3561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3" name="直線矢印コネクタ 122">
                  <a:extLst>
                    <a:ext uri="{FF2B5EF4-FFF2-40B4-BE49-F238E27FC236}">
                      <a16:creationId xmlns:a16="http://schemas.microsoft.com/office/drawing/2014/main" id="{444644C0-6EFD-4A8A-FCBE-6B9C342D0121}"/>
                    </a:ext>
                  </a:extLst>
                </p:cNvPr>
                <p:cNvCxnSpPr>
                  <a:cxnSpLocks/>
                </p:cNvCxnSpPr>
                <p:nvPr/>
              </p:nvCxnSpPr>
              <p:spPr>
                <a:xfrm>
                  <a:off x="3748033" y="2445035"/>
                  <a:ext cx="211814" cy="4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4" name="直線矢印コネクタ 123">
                  <a:extLst>
                    <a:ext uri="{FF2B5EF4-FFF2-40B4-BE49-F238E27FC236}">
                      <a16:creationId xmlns:a16="http://schemas.microsoft.com/office/drawing/2014/main" id="{81276F59-2585-85D0-2516-A48F2628721E}"/>
                    </a:ext>
                  </a:extLst>
                </p:cNvPr>
                <p:cNvCxnSpPr>
                  <a:cxnSpLocks/>
                </p:cNvCxnSpPr>
                <p:nvPr/>
              </p:nvCxnSpPr>
              <p:spPr>
                <a:xfrm flipV="1">
                  <a:off x="3748033" y="2097057"/>
                  <a:ext cx="211815" cy="347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5" name="テキスト ボックス 124">
                  <a:extLst>
                    <a:ext uri="{FF2B5EF4-FFF2-40B4-BE49-F238E27FC236}">
                      <a16:creationId xmlns:a16="http://schemas.microsoft.com/office/drawing/2014/main" id="{0E9883E0-9712-667F-7D0D-C1DC2B27157C}"/>
                    </a:ext>
                  </a:extLst>
                </p:cNvPr>
                <p:cNvSpPr txBox="1"/>
                <p:nvPr/>
              </p:nvSpPr>
              <p:spPr>
                <a:xfrm>
                  <a:off x="3122222" y="2014944"/>
                  <a:ext cx="118852" cy="128378"/>
                </a:xfrm>
                <a:prstGeom prst="rect">
                  <a:avLst/>
                </a:prstGeom>
                <a:noFill/>
              </p:spPr>
              <p:txBody>
                <a:bodyPr wrap="none" lIns="0" tIns="0" rIns="0" bIns="0" rtlCol="0">
                  <a:spAutoFit/>
                </a:bodyPr>
                <a:lstStyle/>
                <a:p>
                  <a:r>
                    <a:rPr kumimoji="1" lang="en-US" altLang="ja-JP" dirty="0"/>
                    <a:t>…</a:t>
                  </a:r>
                  <a:endParaRPr kumimoji="1" lang="ja-JP" altLang="en-US" dirty="0"/>
                </a:p>
              </p:txBody>
            </p:sp>
          </p:grpSp>
        </p:grpSp>
        <p:grpSp>
          <p:nvGrpSpPr>
            <p:cNvPr id="126" name="グループ化 125">
              <a:extLst>
                <a:ext uri="{FF2B5EF4-FFF2-40B4-BE49-F238E27FC236}">
                  <a16:creationId xmlns:a16="http://schemas.microsoft.com/office/drawing/2014/main" id="{B0A048CF-28EB-CE82-2B3B-F3C87A9DFD5F}"/>
                </a:ext>
              </a:extLst>
            </p:cNvPr>
            <p:cNvGrpSpPr/>
            <p:nvPr/>
          </p:nvGrpSpPr>
          <p:grpSpPr>
            <a:xfrm>
              <a:off x="2751221" y="4501375"/>
              <a:ext cx="1605712" cy="776478"/>
              <a:chOff x="7758691" y="5649449"/>
              <a:chExt cx="2053385" cy="1121901"/>
            </a:xfrm>
          </p:grpSpPr>
          <p:sp>
            <p:nvSpPr>
              <p:cNvPr id="127" name="正方形/長方形 126">
                <a:extLst>
                  <a:ext uri="{FF2B5EF4-FFF2-40B4-BE49-F238E27FC236}">
                    <a16:creationId xmlns:a16="http://schemas.microsoft.com/office/drawing/2014/main" id="{47938F3A-8CB4-8E18-20BA-E789D2B2D743}"/>
                  </a:ext>
                </a:extLst>
              </p:cNvPr>
              <p:cNvSpPr/>
              <p:nvPr/>
            </p:nvSpPr>
            <p:spPr>
              <a:xfrm>
                <a:off x="7758691" y="5649449"/>
                <a:ext cx="2053385" cy="1121901"/>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8" name="グループ化 127">
                <a:extLst>
                  <a:ext uri="{FF2B5EF4-FFF2-40B4-BE49-F238E27FC236}">
                    <a16:creationId xmlns:a16="http://schemas.microsoft.com/office/drawing/2014/main" id="{7586AA2A-37AB-C33F-F91B-D3FE5C6023BE}"/>
                  </a:ext>
                </a:extLst>
              </p:cNvPr>
              <p:cNvGrpSpPr/>
              <p:nvPr/>
            </p:nvGrpSpPr>
            <p:grpSpPr>
              <a:xfrm>
                <a:off x="7824732" y="5688624"/>
                <a:ext cx="1925319" cy="1024555"/>
                <a:chOff x="2285274" y="1603232"/>
                <a:chExt cx="1925319" cy="1024555"/>
              </a:xfrm>
            </p:grpSpPr>
            <p:sp>
              <p:nvSpPr>
                <p:cNvPr id="129" name="楕円 128">
                  <a:extLst>
                    <a:ext uri="{FF2B5EF4-FFF2-40B4-BE49-F238E27FC236}">
                      <a16:creationId xmlns:a16="http://schemas.microsoft.com/office/drawing/2014/main" id="{3CAAB670-33A1-7FD3-71E6-D41DE10CDF2A}"/>
                    </a:ext>
                  </a:extLst>
                </p:cNvPr>
                <p:cNvSpPr/>
                <p:nvPr/>
              </p:nvSpPr>
              <p:spPr>
                <a:xfrm>
                  <a:off x="2285275" y="1663682"/>
                  <a:ext cx="244554" cy="220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楕円 129">
                  <a:extLst>
                    <a:ext uri="{FF2B5EF4-FFF2-40B4-BE49-F238E27FC236}">
                      <a16:creationId xmlns:a16="http://schemas.microsoft.com/office/drawing/2014/main" id="{24C11D21-2AF0-5D3C-F975-EFC4728116BB}"/>
                    </a:ext>
                  </a:extLst>
                </p:cNvPr>
                <p:cNvSpPr/>
                <p:nvPr/>
              </p:nvSpPr>
              <p:spPr>
                <a:xfrm>
                  <a:off x="2285275" y="2014944"/>
                  <a:ext cx="244554" cy="220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楕円 130">
                  <a:extLst>
                    <a:ext uri="{FF2B5EF4-FFF2-40B4-BE49-F238E27FC236}">
                      <a16:creationId xmlns:a16="http://schemas.microsoft.com/office/drawing/2014/main" id="{B1E8BCC8-540E-FCDC-3A57-6033D985B06C}"/>
                    </a:ext>
                  </a:extLst>
                </p:cNvPr>
                <p:cNvSpPr/>
                <p:nvPr/>
              </p:nvSpPr>
              <p:spPr>
                <a:xfrm>
                  <a:off x="2285274" y="2366206"/>
                  <a:ext cx="244554" cy="220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楕円 131">
                  <a:extLst>
                    <a:ext uri="{FF2B5EF4-FFF2-40B4-BE49-F238E27FC236}">
                      <a16:creationId xmlns:a16="http://schemas.microsoft.com/office/drawing/2014/main" id="{1A74DAC4-4A59-0CEB-95BF-AEED573E5C95}"/>
                    </a:ext>
                  </a:extLst>
                </p:cNvPr>
                <p:cNvSpPr/>
                <p:nvPr/>
              </p:nvSpPr>
              <p:spPr>
                <a:xfrm>
                  <a:off x="2743655" y="1603232"/>
                  <a:ext cx="354115" cy="318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楕円 132">
                  <a:extLst>
                    <a:ext uri="{FF2B5EF4-FFF2-40B4-BE49-F238E27FC236}">
                      <a16:creationId xmlns:a16="http://schemas.microsoft.com/office/drawing/2014/main" id="{9B701CFD-7E7D-5D30-C830-7F94EEADB733}"/>
                    </a:ext>
                  </a:extLst>
                </p:cNvPr>
                <p:cNvSpPr/>
                <p:nvPr/>
              </p:nvSpPr>
              <p:spPr>
                <a:xfrm>
                  <a:off x="2743654" y="1956136"/>
                  <a:ext cx="354115" cy="318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楕円 133">
                  <a:extLst>
                    <a:ext uri="{FF2B5EF4-FFF2-40B4-BE49-F238E27FC236}">
                      <a16:creationId xmlns:a16="http://schemas.microsoft.com/office/drawing/2014/main" id="{81A86F73-4C7F-C043-2CA4-4A5CAF3B2BCE}"/>
                    </a:ext>
                  </a:extLst>
                </p:cNvPr>
                <p:cNvSpPr/>
                <p:nvPr/>
              </p:nvSpPr>
              <p:spPr>
                <a:xfrm>
                  <a:off x="2743654" y="2309039"/>
                  <a:ext cx="354115" cy="318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5" name="直線矢印コネクタ 134">
                  <a:extLst>
                    <a:ext uri="{FF2B5EF4-FFF2-40B4-BE49-F238E27FC236}">
                      <a16:creationId xmlns:a16="http://schemas.microsoft.com/office/drawing/2014/main" id="{7BF690D1-6CF0-CCC5-D52B-D3FE02088CEF}"/>
                    </a:ext>
                  </a:extLst>
                </p:cNvPr>
                <p:cNvCxnSpPr>
                  <a:cxnSpLocks/>
                  <a:stCxn id="129" idx="6"/>
                </p:cNvCxnSpPr>
                <p:nvPr/>
              </p:nvCxnSpPr>
              <p:spPr>
                <a:xfrm>
                  <a:off x="2529829" y="1773747"/>
                  <a:ext cx="211814" cy="1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6" name="直線矢印コネクタ 135">
                  <a:extLst>
                    <a:ext uri="{FF2B5EF4-FFF2-40B4-BE49-F238E27FC236}">
                      <a16:creationId xmlns:a16="http://schemas.microsoft.com/office/drawing/2014/main" id="{FC8CAE94-4D41-3F78-C5BF-75D3311B6C15}"/>
                    </a:ext>
                  </a:extLst>
                </p:cNvPr>
                <p:cNvCxnSpPr>
                  <a:cxnSpLocks/>
                  <a:stCxn id="129" idx="6"/>
                </p:cNvCxnSpPr>
                <p:nvPr/>
              </p:nvCxnSpPr>
              <p:spPr>
                <a:xfrm>
                  <a:off x="2529829" y="1773747"/>
                  <a:ext cx="211814" cy="354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7" name="直線矢印コネクタ 136">
                  <a:extLst>
                    <a:ext uri="{FF2B5EF4-FFF2-40B4-BE49-F238E27FC236}">
                      <a16:creationId xmlns:a16="http://schemas.microsoft.com/office/drawing/2014/main" id="{013E7FCB-990D-986A-676A-D14226EB2934}"/>
                    </a:ext>
                  </a:extLst>
                </p:cNvPr>
                <p:cNvCxnSpPr>
                  <a:cxnSpLocks/>
                  <a:stCxn id="129" idx="6"/>
                </p:cNvCxnSpPr>
                <p:nvPr/>
              </p:nvCxnSpPr>
              <p:spPr>
                <a:xfrm>
                  <a:off x="2529829" y="1773747"/>
                  <a:ext cx="211813" cy="7074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8" name="直線矢印コネクタ 137">
                  <a:extLst>
                    <a:ext uri="{FF2B5EF4-FFF2-40B4-BE49-F238E27FC236}">
                      <a16:creationId xmlns:a16="http://schemas.microsoft.com/office/drawing/2014/main" id="{93403CA0-51A5-F117-F8D6-425A4230FD9F}"/>
                    </a:ext>
                  </a:extLst>
                </p:cNvPr>
                <p:cNvCxnSpPr>
                  <a:cxnSpLocks/>
                  <a:stCxn id="130" idx="6"/>
                </p:cNvCxnSpPr>
                <p:nvPr/>
              </p:nvCxnSpPr>
              <p:spPr>
                <a:xfrm flipV="1">
                  <a:off x="2529829" y="1775389"/>
                  <a:ext cx="211815" cy="349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9" name="直線矢印コネクタ 138">
                  <a:extLst>
                    <a:ext uri="{FF2B5EF4-FFF2-40B4-BE49-F238E27FC236}">
                      <a16:creationId xmlns:a16="http://schemas.microsoft.com/office/drawing/2014/main" id="{5E04425D-6B0E-4948-F04B-CE0CE9F51450}"/>
                    </a:ext>
                  </a:extLst>
                </p:cNvPr>
                <p:cNvCxnSpPr>
                  <a:cxnSpLocks/>
                  <a:stCxn id="131" idx="6"/>
                </p:cNvCxnSpPr>
                <p:nvPr/>
              </p:nvCxnSpPr>
              <p:spPr>
                <a:xfrm flipV="1">
                  <a:off x="2529828" y="1775389"/>
                  <a:ext cx="211815" cy="7008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0" name="直線矢印コネクタ 139">
                  <a:extLst>
                    <a:ext uri="{FF2B5EF4-FFF2-40B4-BE49-F238E27FC236}">
                      <a16:creationId xmlns:a16="http://schemas.microsoft.com/office/drawing/2014/main" id="{3D7C7E96-1D94-60CA-62DA-1E22A00A8FEC}"/>
                    </a:ext>
                  </a:extLst>
                </p:cNvPr>
                <p:cNvCxnSpPr>
                  <a:cxnSpLocks/>
                  <a:stCxn id="130" idx="6"/>
                </p:cNvCxnSpPr>
                <p:nvPr/>
              </p:nvCxnSpPr>
              <p:spPr>
                <a:xfrm>
                  <a:off x="2529829" y="2125008"/>
                  <a:ext cx="211814" cy="3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1" name="直線矢印コネクタ 140">
                  <a:extLst>
                    <a:ext uri="{FF2B5EF4-FFF2-40B4-BE49-F238E27FC236}">
                      <a16:creationId xmlns:a16="http://schemas.microsoft.com/office/drawing/2014/main" id="{B4343C5F-88F8-DE3E-7101-60A2FEE8FA19}"/>
                    </a:ext>
                  </a:extLst>
                </p:cNvPr>
                <p:cNvCxnSpPr>
                  <a:cxnSpLocks/>
                  <a:stCxn id="130" idx="6"/>
                </p:cNvCxnSpPr>
                <p:nvPr/>
              </p:nvCxnSpPr>
              <p:spPr>
                <a:xfrm>
                  <a:off x="2529829" y="2125008"/>
                  <a:ext cx="211814" cy="3561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2" name="直線矢印コネクタ 141">
                  <a:extLst>
                    <a:ext uri="{FF2B5EF4-FFF2-40B4-BE49-F238E27FC236}">
                      <a16:creationId xmlns:a16="http://schemas.microsoft.com/office/drawing/2014/main" id="{4378914E-12B1-0655-8645-41B39A4C4642}"/>
                    </a:ext>
                  </a:extLst>
                </p:cNvPr>
                <p:cNvCxnSpPr>
                  <a:cxnSpLocks/>
                  <a:stCxn id="131" idx="6"/>
                </p:cNvCxnSpPr>
                <p:nvPr/>
              </p:nvCxnSpPr>
              <p:spPr>
                <a:xfrm>
                  <a:off x="2529828" y="2476270"/>
                  <a:ext cx="211814" cy="4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3" name="直線矢印コネクタ 142">
                  <a:extLst>
                    <a:ext uri="{FF2B5EF4-FFF2-40B4-BE49-F238E27FC236}">
                      <a16:creationId xmlns:a16="http://schemas.microsoft.com/office/drawing/2014/main" id="{CC0CBA9B-21A0-457E-3065-BE12667AF164}"/>
                    </a:ext>
                  </a:extLst>
                </p:cNvPr>
                <p:cNvCxnSpPr>
                  <a:cxnSpLocks/>
                  <a:stCxn id="131" idx="6"/>
                </p:cNvCxnSpPr>
                <p:nvPr/>
              </p:nvCxnSpPr>
              <p:spPr>
                <a:xfrm flipV="1">
                  <a:off x="2529828" y="2128292"/>
                  <a:ext cx="211815" cy="347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4" name="楕円 143">
                  <a:extLst>
                    <a:ext uri="{FF2B5EF4-FFF2-40B4-BE49-F238E27FC236}">
                      <a16:creationId xmlns:a16="http://schemas.microsoft.com/office/drawing/2014/main" id="{A87FBA9E-F937-695E-AB86-1CB9BC7984CD}"/>
                    </a:ext>
                  </a:extLst>
                </p:cNvPr>
                <p:cNvSpPr/>
                <p:nvPr/>
              </p:nvSpPr>
              <p:spPr>
                <a:xfrm>
                  <a:off x="3964619" y="1632447"/>
                  <a:ext cx="244554" cy="220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楕円 144">
                  <a:extLst>
                    <a:ext uri="{FF2B5EF4-FFF2-40B4-BE49-F238E27FC236}">
                      <a16:creationId xmlns:a16="http://schemas.microsoft.com/office/drawing/2014/main" id="{9C5C5A10-F370-5FEE-319D-EB98E4ACB26F}"/>
                    </a:ext>
                  </a:extLst>
                </p:cNvPr>
                <p:cNvSpPr/>
                <p:nvPr/>
              </p:nvSpPr>
              <p:spPr>
                <a:xfrm>
                  <a:off x="3966039" y="2000519"/>
                  <a:ext cx="244554" cy="220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 name="楕円 145">
                  <a:extLst>
                    <a:ext uri="{FF2B5EF4-FFF2-40B4-BE49-F238E27FC236}">
                      <a16:creationId xmlns:a16="http://schemas.microsoft.com/office/drawing/2014/main" id="{7789ACEC-9BF0-945A-7D11-A76ABE915400}"/>
                    </a:ext>
                  </a:extLst>
                </p:cNvPr>
                <p:cNvSpPr/>
                <p:nvPr/>
              </p:nvSpPr>
              <p:spPr>
                <a:xfrm>
                  <a:off x="3959847" y="2355065"/>
                  <a:ext cx="244554" cy="220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楕円 146">
                  <a:extLst>
                    <a:ext uri="{FF2B5EF4-FFF2-40B4-BE49-F238E27FC236}">
                      <a16:creationId xmlns:a16="http://schemas.microsoft.com/office/drawing/2014/main" id="{1CE7AE5A-988A-AE5C-83C4-7C97C2EECDD3}"/>
                    </a:ext>
                  </a:extLst>
                </p:cNvPr>
                <p:cNvSpPr/>
                <p:nvPr/>
              </p:nvSpPr>
              <p:spPr>
                <a:xfrm>
                  <a:off x="3384381" y="1603233"/>
                  <a:ext cx="354115" cy="318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楕円 147">
                  <a:extLst>
                    <a:ext uri="{FF2B5EF4-FFF2-40B4-BE49-F238E27FC236}">
                      <a16:creationId xmlns:a16="http://schemas.microsoft.com/office/drawing/2014/main" id="{5F0896B4-D01E-7BE4-1BB2-0CDBB80298BD}"/>
                    </a:ext>
                  </a:extLst>
                </p:cNvPr>
                <p:cNvSpPr/>
                <p:nvPr/>
              </p:nvSpPr>
              <p:spPr>
                <a:xfrm>
                  <a:off x="3384380" y="1956136"/>
                  <a:ext cx="354115" cy="318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楕円 148">
                  <a:extLst>
                    <a:ext uri="{FF2B5EF4-FFF2-40B4-BE49-F238E27FC236}">
                      <a16:creationId xmlns:a16="http://schemas.microsoft.com/office/drawing/2014/main" id="{41A91CF0-CF8A-BC3D-B607-24176346FBAC}"/>
                    </a:ext>
                  </a:extLst>
                </p:cNvPr>
                <p:cNvSpPr/>
                <p:nvPr/>
              </p:nvSpPr>
              <p:spPr>
                <a:xfrm>
                  <a:off x="3384380" y="2309040"/>
                  <a:ext cx="354115" cy="318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0" name="直線矢印コネクタ 149">
                  <a:extLst>
                    <a:ext uri="{FF2B5EF4-FFF2-40B4-BE49-F238E27FC236}">
                      <a16:creationId xmlns:a16="http://schemas.microsoft.com/office/drawing/2014/main" id="{6B0D5CDC-30F5-5DB1-67DF-0C4AA50F42D5}"/>
                    </a:ext>
                  </a:extLst>
                </p:cNvPr>
                <p:cNvCxnSpPr>
                  <a:cxnSpLocks/>
                </p:cNvCxnSpPr>
                <p:nvPr/>
              </p:nvCxnSpPr>
              <p:spPr>
                <a:xfrm>
                  <a:off x="3748034" y="1742511"/>
                  <a:ext cx="211814" cy="1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1" name="直線矢印コネクタ 150">
                  <a:extLst>
                    <a:ext uri="{FF2B5EF4-FFF2-40B4-BE49-F238E27FC236}">
                      <a16:creationId xmlns:a16="http://schemas.microsoft.com/office/drawing/2014/main" id="{39AB938F-0357-CDBF-48C0-3D8381D124B9}"/>
                    </a:ext>
                  </a:extLst>
                </p:cNvPr>
                <p:cNvCxnSpPr>
                  <a:cxnSpLocks/>
                </p:cNvCxnSpPr>
                <p:nvPr/>
              </p:nvCxnSpPr>
              <p:spPr>
                <a:xfrm>
                  <a:off x="3748034" y="1742511"/>
                  <a:ext cx="211814" cy="354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2" name="直線矢印コネクタ 151">
                  <a:extLst>
                    <a:ext uri="{FF2B5EF4-FFF2-40B4-BE49-F238E27FC236}">
                      <a16:creationId xmlns:a16="http://schemas.microsoft.com/office/drawing/2014/main" id="{7C611E61-12DA-407C-E1E6-01609577365A}"/>
                    </a:ext>
                  </a:extLst>
                </p:cNvPr>
                <p:cNvCxnSpPr>
                  <a:cxnSpLocks/>
                </p:cNvCxnSpPr>
                <p:nvPr/>
              </p:nvCxnSpPr>
              <p:spPr>
                <a:xfrm>
                  <a:off x="3748034" y="1742511"/>
                  <a:ext cx="211813" cy="7074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3" name="直線矢印コネクタ 152">
                  <a:extLst>
                    <a:ext uri="{FF2B5EF4-FFF2-40B4-BE49-F238E27FC236}">
                      <a16:creationId xmlns:a16="http://schemas.microsoft.com/office/drawing/2014/main" id="{F9E53226-D0D9-601C-3688-5DFBBA1940EF}"/>
                    </a:ext>
                  </a:extLst>
                </p:cNvPr>
                <p:cNvCxnSpPr>
                  <a:cxnSpLocks/>
                </p:cNvCxnSpPr>
                <p:nvPr/>
              </p:nvCxnSpPr>
              <p:spPr>
                <a:xfrm flipV="1">
                  <a:off x="3748034" y="1744153"/>
                  <a:ext cx="211815" cy="349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4" name="直線矢印コネクタ 153">
                  <a:extLst>
                    <a:ext uri="{FF2B5EF4-FFF2-40B4-BE49-F238E27FC236}">
                      <a16:creationId xmlns:a16="http://schemas.microsoft.com/office/drawing/2014/main" id="{59B0DCDB-ACC2-96B8-0052-3A7338FD3286}"/>
                    </a:ext>
                  </a:extLst>
                </p:cNvPr>
                <p:cNvCxnSpPr>
                  <a:cxnSpLocks/>
                </p:cNvCxnSpPr>
                <p:nvPr/>
              </p:nvCxnSpPr>
              <p:spPr>
                <a:xfrm flipV="1">
                  <a:off x="3748033" y="1744153"/>
                  <a:ext cx="211815" cy="7008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5" name="直線矢印コネクタ 154">
                  <a:extLst>
                    <a:ext uri="{FF2B5EF4-FFF2-40B4-BE49-F238E27FC236}">
                      <a16:creationId xmlns:a16="http://schemas.microsoft.com/office/drawing/2014/main" id="{0D98AEE7-1FD3-548E-4398-4E7012B13D5E}"/>
                    </a:ext>
                  </a:extLst>
                </p:cNvPr>
                <p:cNvCxnSpPr>
                  <a:cxnSpLocks/>
                </p:cNvCxnSpPr>
                <p:nvPr/>
              </p:nvCxnSpPr>
              <p:spPr>
                <a:xfrm>
                  <a:off x="3748034" y="2093773"/>
                  <a:ext cx="211814" cy="3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6" name="直線矢印コネクタ 155">
                  <a:extLst>
                    <a:ext uri="{FF2B5EF4-FFF2-40B4-BE49-F238E27FC236}">
                      <a16:creationId xmlns:a16="http://schemas.microsoft.com/office/drawing/2014/main" id="{9F4CAFF5-A373-FD5C-ABF5-C5D0D48E9A11}"/>
                    </a:ext>
                  </a:extLst>
                </p:cNvPr>
                <p:cNvCxnSpPr>
                  <a:cxnSpLocks/>
                </p:cNvCxnSpPr>
                <p:nvPr/>
              </p:nvCxnSpPr>
              <p:spPr>
                <a:xfrm>
                  <a:off x="3748034" y="2093773"/>
                  <a:ext cx="211814" cy="3561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7" name="直線矢印コネクタ 156">
                  <a:extLst>
                    <a:ext uri="{FF2B5EF4-FFF2-40B4-BE49-F238E27FC236}">
                      <a16:creationId xmlns:a16="http://schemas.microsoft.com/office/drawing/2014/main" id="{4793667D-564B-65B1-E3C8-CF2FED037462}"/>
                    </a:ext>
                  </a:extLst>
                </p:cNvPr>
                <p:cNvCxnSpPr>
                  <a:cxnSpLocks/>
                </p:cNvCxnSpPr>
                <p:nvPr/>
              </p:nvCxnSpPr>
              <p:spPr>
                <a:xfrm>
                  <a:off x="3748033" y="2445035"/>
                  <a:ext cx="211814" cy="4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8" name="直線矢印コネクタ 157">
                  <a:extLst>
                    <a:ext uri="{FF2B5EF4-FFF2-40B4-BE49-F238E27FC236}">
                      <a16:creationId xmlns:a16="http://schemas.microsoft.com/office/drawing/2014/main" id="{6CC005D4-6800-E84E-8047-FE92C3C96BB0}"/>
                    </a:ext>
                  </a:extLst>
                </p:cNvPr>
                <p:cNvCxnSpPr>
                  <a:cxnSpLocks/>
                </p:cNvCxnSpPr>
                <p:nvPr/>
              </p:nvCxnSpPr>
              <p:spPr>
                <a:xfrm flipV="1">
                  <a:off x="3748033" y="2097057"/>
                  <a:ext cx="211815" cy="347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9" name="テキスト ボックス 158">
                  <a:extLst>
                    <a:ext uri="{FF2B5EF4-FFF2-40B4-BE49-F238E27FC236}">
                      <a16:creationId xmlns:a16="http://schemas.microsoft.com/office/drawing/2014/main" id="{00B8DCAE-26D1-D4FB-B740-1B9640ED97C5}"/>
                    </a:ext>
                  </a:extLst>
                </p:cNvPr>
                <p:cNvSpPr txBox="1"/>
                <p:nvPr/>
              </p:nvSpPr>
              <p:spPr>
                <a:xfrm>
                  <a:off x="3122222" y="2014944"/>
                  <a:ext cx="118852" cy="128378"/>
                </a:xfrm>
                <a:prstGeom prst="rect">
                  <a:avLst/>
                </a:prstGeom>
                <a:noFill/>
              </p:spPr>
              <p:txBody>
                <a:bodyPr wrap="none" lIns="0" tIns="0" rIns="0" bIns="0" rtlCol="0">
                  <a:spAutoFit/>
                </a:bodyPr>
                <a:lstStyle/>
                <a:p>
                  <a:r>
                    <a:rPr kumimoji="1" lang="en-US" altLang="ja-JP" dirty="0"/>
                    <a:t>…</a:t>
                  </a:r>
                  <a:endParaRPr kumimoji="1" lang="ja-JP" altLang="en-US" dirty="0"/>
                </a:p>
              </p:txBody>
            </p:sp>
          </p:grpSp>
        </p:grpSp>
      </p:grpSp>
      <p:sp>
        <p:nvSpPr>
          <p:cNvPr id="4" name="日付プレースホルダー 3">
            <a:extLst>
              <a:ext uri="{FF2B5EF4-FFF2-40B4-BE49-F238E27FC236}">
                <a16:creationId xmlns:a16="http://schemas.microsoft.com/office/drawing/2014/main" id="{C787AA30-E49D-1911-8C49-B636183685EC}"/>
              </a:ext>
            </a:extLst>
          </p:cNvPr>
          <p:cNvSpPr>
            <a:spLocks noGrp="1"/>
          </p:cNvSpPr>
          <p:nvPr>
            <p:ph type="dt" sz="half" idx="10"/>
          </p:nvPr>
        </p:nvSpPr>
        <p:spPr/>
        <p:txBody>
          <a:bodyPr/>
          <a:lstStyle/>
          <a:p>
            <a:r>
              <a:rPr kumimoji="1" lang="en-US" altLang="ja-JP"/>
              <a:t>2024/1/31</a:t>
            </a:r>
            <a:endParaRPr kumimoji="1" lang="ja-JP" altLang="en-US"/>
          </a:p>
        </p:txBody>
      </p:sp>
      <p:sp>
        <p:nvSpPr>
          <p:cNvPr id="35" name="スライド番号プレースホルダー 34">
            <a:extLst>
              <a:ext uri="{FF2B5EF4-FFF2-40B4-BE49-F238E27FC236}">
                <a16:creationId xmlns:a16="http://schemas.microsoft.com/office/drawing/2014/main" id="{24B4603B-8085-663A-B677-0FFE81C7A551}"/>
              </a:ext>
            </a:extLst>
          </p:cNvPr>
          <p:cNvSpPr>
            <a:spLocks noGrp="1"/>
          </p:cNvSpPr>
          <p:nvPr>
            <p:ph type="sldNum" sz="quarter" idx="12"/>
          </p:nvPr>
        </p:nvSpPr>
        <p:spPr/>
        <p:txBody>
          <a:bodyPr/>
          <a:lstStyle/>
          <a:p>
            <a:fld id="{1A33C891-B2ED-40BC-9E9F-45F2CE42BAA2}" type="slidenum">
              <a:rPr lang="ja-JP" altLang="en-US" smtClean="0"/>
              <a:pPr/>
              <a:t>8</a:t>
            </a:fld>
            <a:r>
              <a:rPr lang="en-US" altLang="ja-JP"/>
              <a:t>/17</a:t>
            </a:r>
            <a:endParaRPr kumimoji="1" lang="ja-JP" altLang="en-US" dirty="0"/>
          </a:p>
        </p:txBody>
      </p:sp>
      <p:sp>
        <p:nvSpPr>
          <p:cNvPr id="161" name="フッター プレースホルダー 160">
            <a:extLst>
              <a:ext uri="{FF2B5EF4-FFF2-40B4-BE49-F238E27FC236}">
                <a16:creationId xmlns:a16="http://schemas.microsoft.com/office/drawing/2014/main" id="{59022487-28F7-5B8D-A37F-DAD72DCAE203}"/>
              </a:ext>
            </a:extLst>
          </p:cNvPr>
          <p:cNvSpPr>
            <a:spLocks noGrp="1"/>
          </p:cNvSpPr>
          <p:nvPr>
            <p:ph type="ftr" sz="quarter" idx="11"/>
          </p:nvPr>
        </p:nvSpPr>
        <p:spPr/>
        <p:txBody>
          <a:bodyPr/>
          <a:lstStyle/>
          <a:p>
            <a:r>
              <a:rPr kumimoji="1" lang="ja-JP" altLang="en-US"/>
              <a:t>曲線近傍を移動する視点から見えるステレオ自由視点画像の高速生成</a:t>
            </a:r>
          </a:p>
        </p:txBody>
      </p:sp>
    </p:spTree>
    <p:extLst>
      <p:ext uri="{BB962C8B-B14F-4D97-AF65-F5344CB8AC3E}">
        <p14:creationId xmlns:p14="http://schemas.microsoft.com/office/powerpoint/2010/main" val="398034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 name="矢印: 右 1063">
            <a:extLst>
              <a:ext uri="{FF2B5EF4-FFF2-40B4-BE49-F238E27FC236}">
                <a16:creationId xmlns:a16="http://schemas.microsoft.com/office/drawing/2014/main" id="{48FE4682-270E-2636-E296-22708F194786}"/>
              </a:ext>
            </a:extLst>
          </p:cNvPr>
          <p:cNvSpPr/>
          <p:nvPr/>
        </p:nvSpPr>
        <p:spPr>
          <a:xfrm rot="18900000">
            <a:off x="2548530" y="2241234"/>
            <a:ext cx="832905" cy="50335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右 5">
            <a:extLst>
              <a:ext uri="{FF2B5EF4-FFF2-40B4-BE49-F238E27FC236}">
                <a16:creationId xmlns:a16="http://schemas.microsoft.com/office/drawing/2014/main" id="{8E13C8A0-CE78-3B6E-3AE1-0A16CE141453}"/>
              </a:ext>
            </a:extLst>
          </p:cNvPr>
          <p:cNvSpPr/>
          <p:nvPr/>
        </p:nvSpPr>
        <p:spPr>
          <a:xfrm rot="18900000">
            <a:off x="2519990" y="2611033"/>
            <a:ext cx="886086" cy="50335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矢印: 右 7">
            <a:extLst>
              <a:ext uri="{FF2B5EF4-FFF2-40B4-BE49-F238E27FC236}">
                <a16:creationId xmlns:a16="http://schemas.microsoft.com/office/drawing/2014/main" id="{4A50FFBF-CE84-2F6A-8B0A-5F96F1F3590D}"/>
              </a:ext>
            </a:extLst>
          </p:cNvPr>
          <p:cNvSpPr/>
          <p:nvPr/>
        </p:nvSpPr>
        <p:spPr>
          <a:xfrm rot="2143677">
            <a:off x="2167801" y="5047982"/>
            <a:ext cx="1230919" cy="50335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11" name="矢印: 右 1110">
            <a:extLst>
              <a:ext uri="{FF2B5EF4-FFF2-40B4-BE49-F238E27FC236}">
                <a16:creationId xmlns:a16="http://schemas.microsoft.com/office/drawing/2014/main" id="{24E6AA84-09D7-3389-DEE8-818CB99F8FE0}"/>
              </a:ext>
            </a:extLst>
          </p:cNvPr>
          <p:cNvSpPr/>
          <p:nvPr/>
        </p:nvSpPr>
        <p:spPr>
          <a:xfrm rot="3240280">
            <a:off x="9940761" y="2670755"/>
            <a:ext cx="1507179" cy="503356"/>
          </a:xfrm>
          <a:prstGeom prst="rightArrow">
            <a:avLst/>
          </a:prstGeom>
          <a:gradFill>
            <a:gsLst>
              <a:gs pos="0">
                <a:srgbClr val="7030A0"/>
              </a:gs>
              <a:gs pos="100000">
                <a:srgbClr val="0070C0"/>
              </a:gs>
            </a:gsLst>
            <a:lin ang="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9" name="矢印: 右 1108">
            <a:extLst>
              <a:ext uri="{FF2B5EF4-FFF2-40B4-BE49-F238E27FC236}">
                <a16:creationId xmlns:a16="http://schemas.microsoft.com/office/drawing/2014/main" id="{40EE6943-9863-3FFF-1BF6-E00D6CFFE42F}"/>
              </a:ext>
            </a:extLst>
          </p:cNvPr>
          <p:cNvSpPr/>
          <p:nvPr/>
        </p:nvSpPr>
        <p:spPr>
          <a:xfrm rot="19575332">
            <a:off x="8630212" y="2446284"/>
            <a:ext cx="757778" cy="50335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7" name="正方形/長方形 1056">
            <a:extLst>
              <a:ext uri="{FF2B5EF4-FFF2-40B4-BE49-F238E27FC236}">
                <a16:creationId xmlns:a16="http://schemas.microsoft.com/office/drawing/2014/main" id="{C67CE4A0-E8D6-B5C7-9C65-BE93375B228E}"/>
              </a:ext>
            </a:extLst>
          </p:cNvPr>
          <p:cNvSpPr/>
          <p:nvPr/>
        </p:nvSpPr>
        <p:spPr>
          <a:xfrm>
            <a:off x="3288632" y="1539993"/>
            <a:ext cx="2053385" cy="1121901"/>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F56F6F9C-D33B-F105-117B-54E49399064A}"/>
              </a:ext>
            </a:extLst>
          </p:cNvPr>
          <p:cNvSpPr>
            <a:spLocks noGrp="1"/>
          </p:cNvSpPr>
          <p:nvPr>
            <p:ph type="title"/>
          </p:nvPr>
        </p:nvSpPr>
        <p:spPr/>
        <p:txBody>
          <a:bodyPr/>
          <a:lstStyle/>
          <a:p>
            <a:r>
              <a:rPr lang="ja-JP" altLang="en-US" dirty="0"/>
              <a:t>提案手法詳細</a:t>
            </a:r>
            <a:endParaRPr kumimoji="1" lang="ja-JP" altLang="en-US" dirty="0"/>
          </a:p>
        </p:txBody>
      </p:sp>
      <p:cxnSp>
        <p:nvCxnSpPr>
          <p:cNvPr id="27" name="直線コネクタ 26">
            <a:extLst>
              <a:ext uri="{FF2B5EF4-FFF2-40B4-BE49-F238E27FC236}">
                <a16:creationId xmlns:a16="http://schemas.microsoft.com/office/drawing/2014/main" id="{61C65E4D-BFB1-B42E-00C5-D002960B6DBB}"/>
              </a:ext>
            </a:extLst>
          </p:cNvPr>
          <p:cNvCxnSpPr>
            <a:stCxn id="2" idx="2"/>
          </p:cNvCxnSpPr>
          <p:nvPr/>
        </p:nvCxnSpPr>
        <p:spPr>
          <a:xfrm>
            <a:off x="6096000" y="1690688"/>
            <a:ext cx="0" cy="4665662"/>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026" name="Picture 2" descr="画像認証のイラスト（選択型）">
            <a:extLst>
              <a:ext uri="{FF2B5EF4-FFF2-40B4-BE49-F238E27FC236}">
                <a16:creationId xmlns:a16="http://schemas.microsoft.com/office/drawing/2014/main" id="{56C91FDB-787D-4737-0D4E-E8CAC82FBD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63" t="21167" r="8819" b="13570"/>
          <a:stretch/>
        </p:blipFill>
        <p:spPr bwMode="auto">
          <a:xfrm>
            <a:off x="148458" y="3084642"/>
            <a:ext cx="1635254" cy="1604209"/>
          </a:xfrm>
          <a:prstGeom prst="rect">
            <a:avLst/>
          </a:prstGeom>
          <a:noFill/>
          <a:extLst>
            <a:ext uri="{909E8E84-426E-40DD-AFC4-6F175D3DCCD1}">
              <a14:hiddenFill xmlns:a14="http://schemas.microsoft.com/office/drawing/2010/main">
                <a:solidFill>
                  <a:srgbClr val="FFFFFF"/>
                </a:solidFill>
              </a14:hiddenFill>
            </a:ext>
          </a:extLst>
        </p:spPr>
      </p:pic>
      <p:sp>
        <p:nvSpPr>
          <p:cNvPr id="1065" name="矢印: 右 1064">
            <a:extLst>
              <a:ext uri="{FF2B5EF4-FFF2-40B4-BE49-F238E27FC236}">
                <a16:creationId xmlns:a16="http://schemas.microsoft.com/office/drawing/2014/main" id="{A055A47A-AE5C-7C1C-F59B-296D2B64462C}"/>
              </a:ext>
            </a:extLst>
          </p:cNvPr>
          <p:cNvSpPr/>
          <p:nvPr/>
        </p:nvSpPr>
        <p:spPr>
          <a:xfrm>
            <a:off x="2747212" y="3149750"/>
            <a:ext cx="541419" cy="50335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6" name="矢印: 右 1065">
            <a:extLst>
              <a:ext uri="{FF2B5EF4-FFF2-40B4-BE49-F238E27FC236}">
                <a16:creationId xmlns:a16="http://schemas.microsoft.com/office/drawing/2014/main" id="{5287ADDA-27D6-8629-E46D-6B4CF6EF37CF}"/>
              </a:ext>
            </a:extLst>
          </p:cNvPr>
          <p:cNvSpPr/>
          <p:nvPr/>
        </p:nvSpPr>
        <p:spPr>
          <a:xfrm rot="2142412">
            <a:off x="2554749" y="4745368"/>
            <a:ext cx="800327" cy="50335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3" name="グループ化 62">
            <a:extLst>
              <a:ext uri="{FF2B5EF4-FFF2-40B4-BE49-F238E27FC236}">
                <a16:creationId xmlns:a16="http://schemas.microsoft.com/office/drawing/2014/main" id="{55930CFC-533B-4EED-038A-7EDCFFE4C50A}"/>
              </a:ext>
            </a:extLst>
          </p:cNvPr>
          <p:cNvGrpSpPr/>
          <p:nvPr/>
        </p:nvGrpSpPr>
        <p:grpSpPr>
          <a:xfrm>
            <a:off x="3354673" y="1579168"/>
            <a:ext cx="1925319" cy="1024555"/>
            <a:chOff x="2285274" y="1603232"/>
            <a:chExt cx="1925319" cy="1024555"/>
          </a:xfrm>
        </p:grpSpPr>
        <p:sp>
          <p:nvSpPr>
            <p:cNvPr id="31" name="楕円 30">
              <a:extLst>
                <a:ext uri="{FF2B5EF4-FFF2-40B4-BE49-F238E27FC236}">
                  <a16:creationId xmlns:a16="http://schemas.microsoft.com/office/drawing/2014/main" id="{62F63648-0E98-C602-25ED-C76DFB6663E6}"/>
                </a:ext>
              </a:extLst>
            </p:cNvPr>
            <p:cNvSpPr/>
            <p:nvPr/>
          </p:nvSpPr>
          <p:spPr>
            <a:xfrm>
              <a:off x="2285275" y="1663682"/>
              <a:ext cx="244554" cy="220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B34A9632-6D56-ACD4-3094-73ABA4B9F8C4}"/>
                </a:ext>
              </a:extLst>
            </p:cNvPr>
            <p:cNvSpPr/>
            <p:nvPr/>
          </p:nvSpPr>
          <p:spPr>
            <a:xfrm>
              <a:off x="2285275" y="2014944"/>
              <a:ext cx="244554" cy="220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0B314D8C-A6E4-486F-EEC6-A752663E5487}"/>
                </a:ext>
              </a:extLst>
            </p:cNvPr>
            <p:cNvSpPr/>
            <p:nvPr/>
          </p:nvSpPr>
          <p:spPr>
            <a:xfrm>
              <a:off x="2285274" y="2366206"/>
              <a:ext cx="244554" cy="220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27AD99D4-2133-896C-85D8-B747A1D77A47}"/>
                </a:ext>
              </a:extLst>
            </p:cNvPr>
            <p:cNvSpPr/>
            <p:nvPr/>
          </p:nvSpPr>
          <p:spPr>
            <a:xfrm>
              <a:off x="2743655" y="1603232"/>
              <a:ext cx="354115" cy="318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楕円 35">
              <a:extLst>
                <a:ext uri="{FF2B5EF4-FFF2-40B4-BE49-F238E27FC236}">
                  <a16:creationId xmlns:a16="http://schemas.microsoft.com/office/drawing/2014/main" id="{C3C9A8FF-BD74-13B6-11A4-BD0FE70E9D7C}"/>
                </a:ext>
              </a:extLst>
            </p:cNvPr>
            <p:cNvSpPr/>
            <p:nvPr/>
          </p:nvSpPr>
          <p:spPr>
            <a:xfrm>
              <a:off x="2743654" y="1956136"/>
              <a:ext cx="354115" cy="318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F17937F1-75B8-38A1-5541-086A145676D0}"/>
                </a:ext>
              </a:extLst>
            </p:cNvPr>
            <p:cNvSpPr/>
            <p:nvPr/>
          </p:nvSpPr>
          <p:spPr>
            <a:xfrm>
              <a:off x="2743654" y="2309039"/>
              <a:ext cx="354115" cy="318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 name="直線矢印コネクタ 37">
              <a:extLst>
                <a:ext uri="{FF2B5EF4-FFF2-40B4-BE49-F238E27FC236}">
                  <a16:creationId xmlns:a16="http://schemas.microsoft.com/office/drawing/2014/main" id="{2234C198-08F4-E1BD-F02C-025EB2293D72}"/>
                </a:ext>
              </a:extLst>
            </p:cNvPr>
            <p:cNvCxnSpPr>
              <a:cxnSpLocks/>
              <a:stCxn id="31" idx="6"/>
            </p:cNvCxnSpPr>
            <p:nvPr/>
          </p:nvCxnSpPr>
          <p:spPr>
            <a:xfrm>
              <a:off x="2529829" y="1773747"/>
              <a:ext cx="211814" cy="1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038914F2-9C38-2544-560C-C7539B7EB413}"/>
                </a:ext>
              </a:extLst>
            </p:cNvPr>
            <p:cNvCxnSpPr>
              <a:cxnSpLocks/>
              <a:stCxn id="31" idx="6"/>
            </p:cNvCxnSpPr>
            <p:nvPr/>
          </p:nvCxnSpPr>
          <p:spPr>
            <a:xfrm>
              <a:off x="2529829" y="1773747"/>
              <a:ext cx="211814" cy="354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a:extLst>
                <a:ext uri="{FF2B5EF4-FFF2-40B4-BE49-F238E27FC236}">
                  <a16:creationId xmlns:a16="http://schemas.microsoft.com/office/drawing/2014/main" id="{B5E64E7F-74A5-6AE6-E8DD-280102E500C9}"/>
                </a:ext>
              </a:extLst>
            </p:cNvPr>
            <p:cNvCxnSpPr>
              <a:cxnSpLocks/>
              <a:stCxn id="31" idx="6"/>
            </p:cNvCxnSpPr>
            <p:nvPr/>
          </p:nvCxnSpPr>
          <p:spPr>
            <a:xfrm>
              <a:off x="2529829" y="1773747"/>
              <a:ext cx="211813" cy="7074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E364B8B4-D9E2-5F9F-68A0-EB2B2D7A5B99}"/>
                </a:ext>
              </a:extLst>
            </p:cNvPr>
            <p:cNvCxnSpPr>
              <a:cxnSpLocks/>
              <a:stCxn id="32" idx="6"/>
            </p:cNvCxnSpPr>
            <p:nvPr/>
          </p:nvCxnSpPr>
          <p:spPr>
            <a:xfrm flipV="1">
              <a:off x="2529829" y="1775389"/>
              <a:ext cx="211815" cy="349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81BE65AC-B7E0-95F5-331C-1D3339A54915}"/>
                </a:ext>
              </a:extLst>
            </p:cNvPr>
            <p:cNvCxnSpPr>
              <a:cxnSpLocks/>
              <a:stCxn id="33" idx="6"/>
            </p:cNvCxnSpPr>
            <p:nvPr/>
          </p:nvCxnSpPr>
          <p:spPr>
            <a:xfrm flipV="1">
              <a:off x="2529828" y="1775389"/>
              <a:ext cx="211815" cy="7008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EDEDF836-B0D2-C383-A511-30D1AD1AB27D}"/>
                </a:ext>
              </a:extLst>
            </p:cNvPr>
            <p:cNvCxnSpPr>
              <a:cxnSpLocks/>
              <a:stCxn id="32" idx="6"/>
            </p:cNvCxnSpPr>
            <p:nvPr/>
          </p:nvCxnSpPr>
          <p:spPr>
            <a:xfrm>
              <a:off x="2529829" y="2125008"/>
              <a:ext cx="211814" cy="3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a:extLst>
                <a:ext uri="{FF2B5EF4-FFF2-40B4-BE49-F238E27FC236}">
                  <a16:creationId xmlns:a16="http://schemas.microsoft.com/office/drawing/2014/main" id="{C50C6E11-3CD8-F4C6-B027-5F88AB13FFE3}"/>
                </a:ext>
              </a:extLst>
            </p:cNvPr>
            <p:cNvCxnSpPr>
              <a:cxnSpLocks/>
              <a:stCxn id="32" idx="6"/>
            </p:cNvCxnSpPr>
            <p:nvPr/>
          </p:nvCxnSpPr>
          <p:spPr>
            <a:xfrm>
              <a:off x="2529829" y="2125008"/>
              <a:ext cx="211814" cy="3561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a:extLst>
                <a:ext uri="{FF2B5EF4-FFF2-40B4-BE49-F238E27FC236}">
                  <a16:creationId xmlns:a16="http://schemas.microsoft.com/office/drawing/2014/main" id="{444C0532-11B7-7D87-DDA4-77990C216350}"/>
                </a:ext>
              </a:extLst>
            </p:cNvPr>
            <p:cNvCxnSpPr>
              <a:cxnSpLocks/>
              <a:stCxn id="33" idx="6"/>
            </p:cNvCxnSpPr>
            <p:nvPr/>
          </p:nvCxnSpPr>
          <p:spPr>
            <a:xfrm>
              <a:off x="2529828" y="2476270"/>
              <a:ext cx="211814" cy="4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74CB3D88-13A8-B1F9-530C-76884ECFA7E6}"/>
                </a:ext>
              </a:extLst>
            </p:cNvPr>
            <p:cNvCxnSpPr>
              <a:cxnSpLocks/>
              <a:stCxn id="33" idx="6"/>
            </p:cNvCxnSpPr>
            <p:nvPr/>
          </p:nvCxnSpPr>
          <p:spPr>
            <a:xfrm flipV="1">
              <a:off x="2529828" y="2128292"/>
              <a:ext cx="211815" cy="347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楕円 46">
              <a:extLst>
                <a:ext uri="{FF2B5EF4-FFF2-40B4-BE49-F238E27FC236}">
                  <a16:creationId xmlns:a16="http://schemas.microsoft.com/office/drawing/2014/main" id="{858D3A7A-24CC-0944-7FAE-9234C36337DC}"/>
                </a:ext>
              </a:extLst>
            </p:cNvPr>
            <p:cNvSpPr/>
            <p:nvPr/>
          </p:nvSpPr>
          <p:spPr>
            <a:xfrm>
              <a:off x="3964619" y="1632447"/>
              <a:ext cx="244554" cy="220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楕円 47">
              <a:extLst>
                <a:ext uri="{FF2B5EF4-FFF2-40B4-BE49-F238E27FC236}">
                  <a16:creationId xmlns:a16="http://schemas.microsoft.com/office/drawing/2014/main" id="{57CCD4F8-D54C-3DEE-81A5-346506D879CB}"/>
                </a:ext>
              </a:extLst>
            </p:cNvPr>
            <p:cNvSpPr/>
            <p:nvPr/>
          </p:nvSpPr>
          <p:spPr>
            <a:xfrm>
              <a:off x="3966039" y="2000519"/>
              <a:ext cx="244554" cy="220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楕円 48">
              <a:extLst>
                <a:ext uri="{FF2B5EF4-FFF2-40B4-BE49-F238E27FC236}">
                  <a16:creationId xmlns:a16="http://schemas.microsoft.com/office/drawing/2014/main" id="{C224E480-2F41-2960-9EB3-C15FB6639354}"/>
                </a:ext>
              </a:extLst>
            </p:cNvPr>
            <p:cNvSpPr/>
            <p:nvPr/>
          </p:nvSpPr>
          <p:spPr>
            <a:xfrm>
              <a:off x="3959847" y="2355065"/>
              <a:ext cx="244554" cy="220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楕円 49">
              <a:extLst>
                <a:ext uri="{FF2B5EF4-FFF2-40B4-BE49-F238E27FC236}">
                  <a16:creationId xmlns:a16="http://schemas.microsoft.com/office/drawing/2014/main" id="{50D67736-4DF6-9581-C000-B39A40DC396D}"/>
                </a:ext>
              </a:extLst>
            </p:cNvPr>
            <p:cNvSpPr/>
            <p:nvPr/>
          </p:nvSpPr>
          <p:spPr>
            <a:xfrm>
              <a:off x="3384381" y="1603233"/>
              <a:ext cx="354115" cy="318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楕円 50">
              <a:extLst>
                <a:ext uri="{FF2B5EF4-FFF2-40B4-BE49-F238E27FC236}">
                  <a16:creationId xmlns:a16="http://schemas.microsoft.com/office/drawing/2014/main" id="{3F470384-FABB-C245-7A30-808DDFA564FB}"/>
                </a:ext>
              </a:extLst>
            </p:cNvPr>
            <p:cNvSpPr/>
            <p:nvPr/>
          </p:nvSpPr>
          <p:spPr>
            <a:xfrm>
              <a:off x="3384380" y="1956136"/>
              <a:ext cx="354115" cy="318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楕円 51">
              <a:extLst>
                <a:ext uri="{FF2B5EF4-FFF2-40B4-BE49-F238E27FC236}">
                  <a16:creationId xmlns:a16="http://schemas.microsoft.com/office/drawing/2014/main" id="{B7A08C1F-91AF-3C87-2A16-936C4A8354CC}"/>
                </a:ext>
              </a:extLst>
            </p:cNvPr>
            <p:cNvSpPr/>
            <p:nvPr/>
          </p:nvSpPr>
          <p:spPr>
            <a:xfrm>
              <a:off x="3384380" y="2309040"/>
              <a:ext cx="354115" cy="318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3" name="直線矢印コネクタ 52">
              <a:extLst>
                <a:ext uri="{FF2B5EF4-FFF2-40B4-BE49-F238E27FC236}">
                  <a16:creationId xmlns:a16="http://schemas.microsoft.com/office/drawing/2014/main" id="{85902F63-C449-0033-8B74-63A95A083CFD}"/>
                </a:ext>
              </a:extLst>
            </p:cNvPr>
            <p:cNvCxnSpPr>
              <a:cxnSpLocks/>
            </p:cNvCxnSpPr>
            <p:nvPr/>
          </p:nvCxnSpPr>
          <p:spPr>
            <a:xfrm>
              <a:off x="3748034" y="1742511"/>
              <a:ext cx="211814" cy="1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3BAB061B-3505-C021-FA5D-25BDE89C0711}"/>
                </a:ext>
              </a:extLst>
            </p:cNvPr>
            <p:cNvCxnSpPr>
              <a:cxnSpLocks/>
            </p:cNvCxnSpPr>
            <p:nvPr/>
          </p:nvCxnSpPr>
          <p:spPr>
            <a:xfrm>
              <a:off x="3748034" y="1742511"/>
              <a:ext cx="211814" cy="354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a:extLst>
                <a:ext uri="{FF2B5EF4-FFF2-40B4-BE49-F238E27FC236}">
                  <a16:creationId xmlns:a16="http://schemas.microsoft.com/office/drawing/2014/main" id="{FCF746B6-5223-6DE4-F6CF-FEDF2A06B076}"/>
                </a:ext>
              </a:extLst>
            </p:cNvPr>
            <p:cNvCxnSpPr>
              <a:cxnSpLocks/>
            </p:cNvCxnSpPr>
            <p:nvPr/>
          </p:nvCxnSpPr>
          <p:spPr>
            <a:xfrm>
              <a:off x="3748034" y="1742511"/>
              <a:ext cx="211813" cy="7074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a:extLst>
                <a:ext uri="{FF2B5EF4-FFF2-40B4-BE49-F238E27FC236}">
                  <a16:creationId xmlns:a16="http://schemas.microsoft.com/office/drawing/2014/main" id="{A47F3D16-449B-B1AA-29EB-A4FEDEE30121}"/>
                </a:ext>
              </a:extLst>
            </p:cNvPr>
            <p:cNvCxnSpPr>
              <a:cxnSpLocks/>
            </p:cNvCxnSpPr>
            <p:nvPr/>
          </p:nvCxnSpPr>
          <p:spPr>
            <a:xfrm flipV="1">
              <a:off x="3748034" y="1744153"/>
              <a:ext cx="211815" cy="349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404F1F6E-E525-B304-1139-93F3A8F1F080}"/>
                </a:ext>
              </a:extLst>
            </p:cNvPr>
            <p:cNvCxnSpPr>
              <a:cxnSpLocks/>
            </p:cNvCxnSpPr>
            <p:nvPr/>
          </p:nvCxnSpPr>
          <p:spPr>
            <a:xfrm flipV="1">
              <a:off x="3748033" y="1744153"/>
              <a:ext cx="211815" cy="7008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id="{87B45909-DD6A-7A6C-7A0A-D87E77A4366B}"/>
                </a:ext>
              </a:extLst>
            </p:cNvPr>
            <p:cNvCxnSpPr>
              <a:cxnSpLocks/>
            </p:cNvCxnSpPr>
            <p:nvPr/>
          </p:nvCxnSpPr>
          <p:spPr>
            <a:xfrm>
              <a:off x="3748034" y="2093773"/>
              <a:ext cx="211814" cy="3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DB9FEC59-3BD6-F139-09D4-678E92210ACE}"/>
                </a:ext>
              </a:extLst>
            </p:cNvPr>
            <p:cNvCxnSpPr>
              <a:cxnSpLocks/>
            </p:cNvCxnSpPr>
            <p:nvPr/>
          </p:nvCxnSpPr>
          <p:spPr>
            <a:xfrm>
              <a:off x="3748034" y="2093773"/>
              <a:ext cx="211814" cy="3561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直線矢印コネクタ 59">
              <a:extLst>
                <a:ext uri="{FF2B5EF4-FFF2-40B4-BE49-F238E27FC236}">
                  <a16:creationId xmlns:a16="http://schemas.microsoft.com/office/drawing/2014/main" id="{A098B1E7-1FE2-7693-0998-ACCE627FC69C}"/>
                </a:ext>
              </a:extLst>
            </p:cNvPr>
            <p:cNvCxnSpPr>
              <a:cxnSpLocks/>
            </p:cNvCxnSpPr>
            <p:nvPr/>
          </p:nvCxnSpPr>
          <p:spPr>
            <a:xfrm>
              <a:off x="3748033" y="2445035"/>
              <a:ext cx="211814" cy="4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a:extLst>
                <a:ext uri="{FF2B5EF4-FFF2-40B4-BE49-F238E27FC236}">
                  <a16:creationId xmlns:a16="http://schemas.microsoft.com/office/drawing/2014/main" id="{1AF8CF93-09C6-D276-1F1F-0F822361DA98}"/>
                </a:ext>
              </a:extLst>
            </p:cNvPr>
            <p:cNvCxnSpPr>
              <a:cxnSpLocks/>
            </p:cNvCxnSpPr>
            <p:nvPr/>
          </p:nvCxnSpPr>
          <p:spPr>
            <a:xfrm flipV="1">
              <a:off x="3748033" y="2097057"/>
              <a:ext cx="211815" cy="347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DAAB5B38-014C-F69C-C7C8-659E45F219EF}"/>
                </a:ext>
              </a:extLst>
            </p:cNvPr>
            <p:cNvSpPr txBox="1"/>
            <p:nvPr/>
          </p:nvSpPr>
          <p:spPr>
            <a:xfrm>
              <a:off x="3122222" y="2014944"/>
              <a:ext cx="118852" cy="128378"/>
            </a:xfrm>
            <a:prstGeom prst="rect">
              <a:avLst/>
            </a:prstGeom>
            <a:noFill/>
          </p:spPr>
          <p:txBody>
            <a:bodyPr wrap="none" lIns="0" tIns="0" rIns="0" bIns="0" rtlCol="0">
              <a:spAutoFit/>
            </a:bodyPr>
            <a:lstStyle/>
            <a:p>
              <a:r>
                <a:rPr kumimoji="1" lang="en-US" altLang="ja-JP" dirty="0"/>
                <a:t>…</a:t>
              </a:r>
              <a:endParaRPr kumimoji="1" lang="ja-JP" altLang="en-US" dirty="0"/>
            </a:p>
          </p:txBody>
        </p:sp>
      </p:grpSp>
      <p:sp>
        <p:nvSpPr>
          <p:cNvPr id="1058" name="正方形/長方形 1057">
            <a:extLst>
              <a:ext uri="{FF2B5EF4-FFF2-40B4-BE49-F238E27FC236}">
                <a16:creationId xmlns:a16="http://schemas.microsoft.com/office/drawing/2014/main" id="{B09903F6-FB13-975E-9800-BF4EB3A19A83}"/>
              </a:ext>
            </a:extLst>
          </p:cNvPr>
          <p:cNvSpPr/>
          <p:nvPr/>
        </p:nvSpPr>
        <p:spPr>
          <a:xfrm>
            <a:off x="3288632" y="2988542"/>
            <a:ext cx="2053385" cy="1121901"/>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t>MLP</a:t>
            </a:r>
            <a:endParaRPr kumimoji="1" lang="ja-JP" altLang="en-US" b="1" dirty="0"/>
          </a:p>
        </p:txBody>
      </p:sp>
      <p:sp>
        <p:nvSpPr>
          <p:cNvPr id="1059" name="正方形/長方形 1058">
            <a:extLst>
              <a:ext uri="{FF2B5EF4-FFF2-40B4-BE49-F238E27FC236}">
                <a16:creationId xmlns:a16="http://schemas.microsoft.com/office/drawing/2014/main" id="{0026F0FA-3C72-6B61-2C75-609576AD56E0}"/>
              </a:ext>
            </a:extLst>
          </p:cNvPr>
          <p:cNvSpPr/>
          <p:nvPr/>
        </p:nvSpPr>
        <p:spPr>
          <a:xfrm>
            <a:off x="3288632" y="4797037"/>
            <a:ext cx="2053385" cy="1121901"/>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t>MLP</a:t>
            </a:r>
            <a:endParaRPr kumimoji="1" lang="ja-JP" altLang="en-US" b="1" dirty="0"/>
          </a:p>
        </p:txBody>
      </p:sp>
      <p:sp>
        <p:nvSpPr>
          <p:cNvPr id="1060" name="テキスト ボックス 1059">
            <a:extLst>
              <a:ext uri="{FF2B5EF4-FFF2-40B4-BE49-F238E27FC236}">
                <a16:creationId xmlns:a16="http://schemas.microsoft.com/office/drawing/2014/main" id="{5A15F8D5-738C-A2AD-913C-1408C79AD325}"/>
              </a:ext>
            </a:extLst>
          </p:cNvPr>
          <p:cNvSpPr txBox="1"/>
          <p:nvPr/>
        </p:nvSpPr>
        <p:spPr>
          <a:xfrm rot="5400000">
            <a:off x="4102724" y="4277386"/>
            <a:ext cx="415498" cy="369332"/>
          </a:xfrm>
          <a:prstGeom prst="rect">
            <a:avLst/>
          </a:prstGeom>
          <a:noFill/>
        </p:spPr>
        <p:txBody>
          <a:bodyPr wrap="none" rtlCol="0">
            <a:spAutoFit/>
          </a:bodyPr>
          <a:lstStyle/>
          <a:p>
            <a:r>
              <a:rPr lang="en-US" altLang="ja-JP" dirty="0"/>
              <a:t>…</a:t>
            </a:r>
            <a:endParaRPr kumimoji="1" lang="en-US" altLang="ja-JP" dirty="0"/>
          </a:p>
        </p:txBody>
      </p:sp>
      <p:sp>
        <p:nvSpPr>
          <p:cNvPr id="1061" name="テキスト ボックス 1060">
            <a:extLst>
              <a:ext uri="{FF2B5EF4-FFF2-40B4-BE49-F238E27FC236}">
                <a16:creationId xmlns:a16="http://schemas.microsoft.com/office/drawing/2014/main" id="{D339C326-52CE-0DA1-2E46-0D545E827400}"/>
              </a:ext>
            </a:extLst>
          </p:cNvPr>
          <p:cNvSpPr txBox="1"/>
          <p:nvPr/>
        </p:nvSpPr>
        <p:spPr>
          <a:xfrm>
            <a:off x="163537" y="1530867"/>
            <a:ext cx="3130985" cy="461665"/>
          </a:xfrm>
          <a:prstGeom prst="rect">
            <a:avLst/>
          </a:prstGeom>
          <a:noFill/>
        </p:spPr>
        <p:txBody>
          <a:bodyPr wrap="none" rtlCol="0">
            <a:spAutoFit/>
          </a:bodyPr>
          <a:lstStyle/>
          <a:p>
            <a:r>
              <a:rPr lang="ja-JP" altLang="en-US" sz="2400" dirty="0"/>
              <a:t>前準備</a:t>
            </a:r>
            <a:r>
              <a:rPr lang="en-US" altLang="ja-JP" sz="2400" dirty="0"/>
              <a:t>: </a:t>
            </a:r>
            <a:r>
              <a:rPr lang="ja-JP" altLang="en-US" sz="2400" dirty="0"/>
              <a:t>学習フェーズ</a:t>
            </a:r>
            <a:endParaRPr kumimoji="1" lang="ja-JP" altLang="en-US" sz="2400" dirty="0"/>
          </a:p>
        </p:txBody>
      </p:sp>
      <p:sp>
        <p:nvSpPr>
          <p:cNvPr id="1062" name="正方形/長方形 1061">
            <a:extLst>
              <a:ext uri="{FF2B5EF4-FFF2-40B4-BE49-F238E27FC236}">
                <a16:creationId xmlns:a16="http://schemas.microsoft.com/office/drawing/2014/main" id="{8F7B295D-1E0D-8F08-DB8A-6D7221D386A8}"/>
              </a:ext>
            </a:extLst>
          </p:cNvPr>
          <p:cNvSpPr/>
          <p:nvPr/>
        </p:nvSpPr>
        <p:spPr>
          <a:xfrm>
            <a:off x="2209800" y="2693704"/>
            <a:ext cx="541420" cy="23860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セグメント選択機</a:t>
            </a:r>
          </a:p>
        </p:txBody>
      </p:sp>
      <p:sp>
        <p:nvSpPr>
          <p:cNvPr id="1063" name="矢印: 右 1062">
            <a:extLst>
              <a:ext uri="{FF2B5EF4-FFF2-40B4-BE49-F238E27FC236}">
                <a16:creationId xmlns:a16="http://schemas.microsoft.com/office/drawing/2014/main" id="{37568500-6E74-C87A-D1AC-1831DDAEFFF5}"/>
              </a:ext>
            </a:extLst>
          </p:cNvPr>
          <p:cNvSpPr/>
          <p:nvPr/>
        </p:nvSpPr>
        <p:spPr>
          <a:xfrm>
            <a:off x="1783713" y="3481127"/>
            <a:ext cx="426088" cy="5033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7" name="テキスト ボックス 1066">
            <a:extLst>
              <a:ext uri="{FF2B5EF4-FFF2-40B4-BE49-F238E27FC236}">
                <a16:creationId xmlns:a16="http://schemas.microsoft.com/office/drawing/2014/main" id="{E8994732-4B58-C755-CE11-C474DEEBE594}"/>
              </a:ext>
            </a:extLst>
          </p:cNvPr>
          <p:cNvSpPr txBox="1"/>
          <p:nvPr/>
        </p:nvSpPr>
        <p:spPr>
          <a:xfrm>
            <a:off x="181255" y="4652972"/>
            <a:ext cx="1569660" cy="369332"/>
          </a:xfrm>
          <a:prstGeom prst="rect">
            <a:avLst/>
          </a:prstGeom>
          <a:noFill/>
        </p:spPr>
        <p:txBody>
          <a:bodyPr wrap="none" rtlCol="0">
            <a:spAutoFit/>
          </a:bodyPr>
          <a:lstStyle/>
          <a:p>
            <a:r>
              <a:rPr kumimoji="1" lang="ja-JP" altLang="en-US" dirty="0"/>
              <a:t>学習用</a:t>
            </a:r>
            <a:r>
              <a:rPr lang="ja-JP" altLang="en-US" dirty="0"/>
              <a:t>データ</a:t>
            </a:r>
            <a:endParaRPr lang="en-US" altLang="ja-JP" dirty="0"/>
          </a:p>
        </p:txBody>
      </p:sp>
      <p:sp>
        <p:nvSpPr>
          <p:cNvPr id="1068" name="テキスト ボックス 1067">
            <a:extLst>
              <a:ext uri="{FF2B5EF4-FFF2-40B4-BE49-F238E27FC236}">
                <a16:creationId xmlns:a16="http://schemas.microsoft.com/office/drawing/2014/main" id="{A65B832F-989A-ACB2-7D13-142CDDCFFD90}"/>
              </a:ext>
            </a:extLst>
          </p:cNvPr>
          <p:cNvSpPr txBox="1"/>
          <p:nvPr/>
        </p:nvSpPr>
        <p:spPr>
          <a:xfrm>
            <a:off x="6325641" y="1530867"/>
            <a:ext cx="2031325" cy="461665"/>
          </a:xfrm>
          <a:prstGeom prst="rect">
            <a:avLst/>
          </a:prstGeom>
          <a:noFill/>
        </p:spPr>
        <p:txBody>
          <a:bodyPr wrap="none" rtlCol="0">
            <a:spAutoFit/>
          </a:bodyPr>
          <a:lstStyle/>
          <a:p>
            <a:r>
              <a:rPr lang="ja-JP" altLang="en-US" sz="2400" dirty="0"/>
              <a:t>生成フェーズ</a:t>
            </a:r>
            <a:endParaRPr kumimoji="1" lang="ja-JP" altLang="en-US" sz="2400" dirty="0"/>
          </a:p>
        </p:txBody>
      </p:sp>
      <p:pic>
        <p:nvPicPr>
          <p:cNvPr id="1069" name="Picture 4" descr="業務用のビデオカメラのイラスト | かわいいフリー素材集 いらすとや">
            <a:extLst>
              <a:ext uri="{FF2B5EF4-FFF2-40B4-BE49-F238E27FC236}">
                <a16:creationId xmlns:a16="http://schemas.microsoft.com/office/drawing/2014/main" id="{555AE284-C6B5-CDA1-8C8E-5284843CAF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7192" y="2874134"/>
            <a:ext cx="1577336" cy="1380169"/>
          </a:xfrm>
          <a:prstGeom prst="rect">
            <a:avLst/>
          </a:prstGeom>
          <a:noFill/>
          <a:extLst>
            <a:ext uri="{909E8E84-426E-40DD-AFC4-6F175D3DCCD1}">
              <a14:hiddenFill xmlns:a14="http://schemas.microsoft.com/office/drawing/2010/main">
                <a:solidFill>
                  <a:srgbClr val="FFFFFF"/>
                </a:solidFill>
              </a14:hiddenFill>
            </a:ext>
          </a:extLst>
        </p:spPr>
      </p:pic>
      <p:sp>
        <p:nvSpPr>
          <p:cNvPr id="1070" name="テキスト ボックス 1069">
            <a:extLst>
              <a:ext uri="{FF2B5EF4-FFF2-40B4-BE49-F238E27FC236}">
                <a16:creationId xmlns:a16="http://schemas.microsoft.com/office/drawing/2014/main" id="{EEEDC011-B6FB-B7AA-9E0A-23AAFCC60040}"/>
              </a:ext>
            </a:extLst>
          </p:cNvPr>
          <p:cNvSpPr txBox="1"/>
          <p:nvPr/>
        </p:nvSpPr>
        <p:spPr>
          <a:xfrm>
            <a:off x="6370525" y="4156461"/>
            <a:ext cx="1800493" cy="369332"/>
          </a:xfrm>
          <a:prstGeom prst="rect">
            <a:avLst/>
          </a:prstGeom>
          <a:noFill/>
        </p:spPr>
        <p:txBody>
          <a:bodyPr wrap="none" rtlCol="0">
            <a:spAutoFit/>
          </a:bodyPr>
          <a:lstStyle/>
          <a:p>
            <a:pPr algn="ctr"/>
            <a:r>
              <a:rPr kumimoji="1" lang="ja-JP" altLang="en-US" dirty="0"/>
              <a:t>自由視点</a:t>
            </a:r>
            <a:r>
              <a:rPr lang="ja-JP" altLang="en-US" dirty="0"/>
              <a:t>カメラ</a:t>
            </a:r>
            <a:endParaRPr kumimoji="1" lang="en-US" altLang="ja-JP" dirty="0"/>
          </a:p>
        </p:txBody>
      </p:sp>
      <p:sp>
        <p:nvSpPr>
          <p:cNvPr id="1071" name="正方形/長方形 1070">
            <a:extLst>
              <a:ext uri="{FF2B5EF4-FFF2-40B4-BE49-F238E27FC236}">
                <a16:creationId xmlns:a16="http://schemas.microsoft.com/office/drawing/2014/main" id="{DBE3240D-7A7D-5FFB-FEEC-772A9A60F184}"/>
              </a:ext>
            </a:extLst>
          </p:cNvPr>
          <p:cNvSpPr/>
          <p:nvPr/>
        </p:nvSpPr>
        <p:spPr>
          <a:xfrm>
            <a:off x="8366371" y="2547655"/>
            <a:ext cx="541420" cy="23860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セグメント選択機</a:t>
            </a:r>
          </a:p>
        </p:txBody>
      </p:sp>
      <p:sp>
        <p:nvSpPr>
          <p:cNvPr id="1072" name="矢印: 右 1071">
            <a:extLst>
              <a:ext uri="{FF2B5EF4-FFF2-40B4-BE49-F238E27FC236}">
                <a16:creationId xmlns:a16="http://schemas.microsoft.com/office/drawing/2014/main" id="{360512E5-DA09-1318-A48A-4FB4CC58950B}"/>
              </a:ext>
            </a:extLst>
          </p:cNvPr>
          <p:cNvSpPr/>
          <p:nvPr/>
        </p:nvSpPr>
        <p:spPr>
          <a:xfrm>
            <a:off x="7940284" y="3335078"/>
            <a:ext cx="426088" cy="91093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3" name="正方形/長方形 1072">
            <a:extLst>
              <a:ext uri="{FF2B5EF4-FFF2-40B4-BE49-F238E27FC236}">
                <a16:creationId xmlns:a16="http://schemas.microsoft.com/office/drawing/2014/main" id="{DA754ADC-952A-6CE3-94B4-040E871F323E}"/>
              </a:ext>
            </a:extLst>
          </p:cNvPr>
          <p:cNvSpPr/>
          <p:nvPr/>
        </p:nvSpPr>
        <p:spPr>
          <a:xfrm>
            <a:off x="9331427" y="1664747"/>
            <a:ext cx="983647" cy="1121901"/>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t>MLP</a:t>
            </a:r>
            <a:endParaRPr kumimoji="1" lang="ja-JP" altLang="en-US" b="1" dirty="0"/>
          </a:p>
        </p:txBody>
      </p:sp>
      <p:sp>
        <p:nvSpPr>
          <p:cNvPr id="1106" name="正方形/長方形 1105">
            <a:extLst>
              <a:ext uri="{FF2B5EF4-FFF2-40B4-BE49-F238E27FC236}">
                <a16:creationId xmlns:a16="http://schemas.microsoft.com/office/drawing/2014/main" id="{66B4CCCF-0952-C90D-DED2-C14CDD9B1BD6}"/>
              </a:ext>
            </a:extLst>
          </p:cNvPr>
          <p:cNvSpPr/>
          <p:nvPr/>
        </p:nvSpPr>
        <p:spPr>
          <a:xfrm>
            <a:off x="9331427" y="3113296"/>
            <a:ext cx="983647" cy="1121901"/>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t>MLP</a:t>
            </a:r>
            <a:endParaRPr kumimoji="1" lang="ja-JP" altLang="en-US" b="1" dirty="0"/>
          </a:p>
        </p:txBody>
      </p:sp>
      <p:sp>
        <p:nvSpPr>
          <p:cNvPr id="1107" name="正方形/長方形 1106">
            <a:extLst>
              <a:ext uri="{FF2B5EF4-FFF2-40B4-BE49-F238E27FC236}">
                <a16:creationId xmlns:a16="http://schemas.microsoft.com/office/drawing/2014/main" id="{40CA57E8-5DB5-09F9-C4F5-7A84E837224E}"/>
              </a:ext>
            </a:extLst>
          </p:cNvPr>
          <p:cNvSpPr/>
          <p:nvPr/>
        </p:nvSpPr>
        <p:spPr>
          <a:xfrm>
            <a:off x="9331427" y="4921791"/>
            <a:ext cx="983647" cy="1121901"/>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t>MLP</a:t>
            </a:r>
            <a:endParaRPr kumimoji="1" lang="ja-JP" altLang="en-US" b="1" dirty="0"/>
          </a:p>
        </p:txBody>
      </p:sp>
      <p:sp>
        <p:nvSpPr>
          <p:cNvPr id="1108" name="テキスト ボックス 1107">
            <a:extLst>
              <a:ext uri="{FF2B5EF4-FFF2-40B4-BE49-F238E27FC236}">
                <a16:creationId xmlns:a16="http://schemas.microsoft.com/office/drawing/2014/main" id="{993E11A2-AD58-472B-98D8-02B1BCFA42B0}"/>
              </a:ext>
            </a:extLst>
          </p:cNvPr>
          <p:cNvSpPr txBox="1"/>
          <p:nvPr/>
        </p:nvSpPr>
        <p:spPr>
          <a:xfrm rot="5400000">
            <a:off x="9615501" y="4371238"/>
            <a:ext cx="415498" cy="369332"/>
          </a:xfrm>
          <a:prstGeom prst="rect">
            <a:avLst/>
          </a:prstGeom>
          <a:noFill/>
        </p:spPr>
        <p:txBody>
          <a:bodyPr wrap="none" rtlCol="0">
            <a:spAutoFit/>
          </a:bodyPr>
          <a:lstStyle/>
          <a:p>
            <a:r>
              <a:rPr lang="en-US" altLang="ja-JP" dirty="0"/>
              <a:t>…</a:t>
            </a:r>
            <a:endParaRPr kumimoji="1" lang="en-US" altLang="ja-JP" dirty="0"/>
          </a:p>
        </p:txBody>
      </p:sp>
      <p:pic>
        <p:nvPicPr>
          <p:cNvPr id="1110" name="Picture 2" descr="画像認証のイラスト（選択型）">
            <a:extLst>
              <a:ext uri="{FF2B5EF4-FFF2-40B4-BE49-F238E27FC236}">
                <a16:creationId xmlns:a16="http://schemas.microsoft.com/office/drawing/2014/main" id="{6F8F71E3-3F68-E1A5-73DC-AB4DB2CC78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413" t="43680" r="36389" b="35933"/>
          <a:stretch/>
        </p:blipFill>
        <p:spPr bwMode="auto">
          <a:xfrm>
            <a:off x="10966097" y="3565368"/>
            <a:ext cx="895590" cy="841758"/>
          </a:xfrm>
          <a:prstGeom prst="rect">
            <a:avLst/>
          </a:prstGeom>
          <a:noFill/>
          <a:extLst>
            <a:ext uri="{909E8E84-426E-40DD-AFC4-6F175D3DCCD1}">
              <a14:hiddenFill xmlns:a14="http://schemas.microsoft.com/office/drawing/2010/main">
                <a:solidFill>
                  <a:srgbClr val="FFFFFF"/>
                </a:solidFill>
              </a14:hiddenFill>
            </a:ext>
          </a:extLst>
        </p:spPr>
      </p:pic>
      <p:sp>
        <p:nvSpPr>
          <p:cNvPr id="1112" name="矢印: 右 1111">
            <a:extLst>
              <a:ext uri="{FF2B5EF4-FFF2-40B4-BE49-F238E27FC236}">
                <a16:creationId xmlns:a16="http://schemas.microsoft.com/office/drawing/2014/main" id="{8CCDFEFA-3A17-9F28-6C78-6224906203FA}"/>
              </a:ext>
            </a:extLst>
          </p:cNvPr>
          <p:cNvSpPr/>
          <p:nvPr/>
        </p:nvSpPr>
        <p:spPr>
          <a:xfrm>
            <a:off x="289071" y="5490472"/>
            <a:ext cx="1932281" cy="7211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画素値</a:t>
            </a:r>
            <a:r>
              <a:rPr kumimoji="1" lang="en-US" altLang="ja-JP" sz="2000" dirty="0"/>
              <a:t>(RGB)</a:t>
            </a:r>
            <a:endParaRPr kumimoji="1" lang="ja-JP" altLang="en-US" sz="2000" dirty="0"/>
          </a:p>
        </p:txBody>
      </p:sp>
      <p:sp>
        <p:nvSpPr>
          <p:cNvPr id="1113" name="矢印: 右 1112">
            <a:extLst>
              <a:ext uri="{FF2B5EF4-FFF2-40B4-BE49-F238E27FC236}">
                <a16:creationId xmlns:a16="http://schemas.microsoft.com/office/drawing/2014/main" id="{FF9A9B60-EDF3-3A2F-FFC1-5B34D45C2DE0}"/>
              </a:ext>
            </a:extLst>
          </p:cNvPr>
          <p:cNvSpPr/>
          <p:nvPr/>
        </p:nvSpPr>
        <p:spPr>
          <a:xfrm>
            <a:off x="289072" y="6070856"/>
            <a:ext cx="4892527" cy="67369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視点情報</a:t>
            </a:r>
            <a:r>
              <a:rPr kumimoji="1" lang="en-US" altLang="ja-JP" sz="2000" dirty="0"/>
              <a:t>(</a:t>
            </a:r>
            <a:r>
              <a:rPr kumimoji="1" lang="ja-JP" altLang="en-US" sz="2000" dirty="0"/>
              <a:t>位置・向き・</a:t>
            </a:r>
            <a:r>
              <a:rPr lang="ja-JP" altLang="en-US" sz="2000" dirty="0"/>
              <a:t>内部パラメータ</a:t>
            </a:r>
            <a:r>
              <a:rPr kumimoji="1" lang="en-US" altLang="ja-JP" sz="2000" dirty="0"/>
              <a:t>)</a:t>
            </a:r>
            <a:endParaRPr kumimoji="1" lang="ja-JP" altLang="en-US" sz="2000" dirty="0"/>
          </a:p>
        </p:txBody>
      </p:sp>
      <p:sp>
        <p:nvSpPr>
          <p:cNvPr id="1114" name="矢印: 右 1113">
            <a:extLst>
              <a:ext uri="{FF2B5EF4-FFF2-40B4-BE49-F238E27FC236}">
                <a16:creationId xmlns:a16="http://schemas.microsoft.com/office/drawing/2014/main" id="{A1235216-CB73-8C56-7E03-2DB18A0B5440}"/>
              </a:ext>
            </a:extLst>
          </p:cNvPr>
          <p:cNvSpPr/>
          <p:nvPr/>
        </p:nvSpPr>
        <p:spPr>
          <a:xfrm>
            <a:off x="6337192" y="6050155"/>
            <a:ext cx="2899709" cy="503356"/>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ボリューム密度</a:t>
            </a:r>
            <a:r>
              <a:rPr kumimoji="1" lang="en-US" altLang="ja-JP" dirty="0"/>
              <a:t>&amp;</a:t>
            </a:r>
            <a:r>
              <a:rPr kumimoji="1" lang="ja-JP" altLang="en-US" dirty="0"/>
              <a:t>色情報</a:t>
            </a:r>
          </a:p>
        </p:txBody>
      </p:sp>
      <p:sp>
        <p:nvSpPr>
          <p:cNvPr id="3" name="テキスト ボックス 2">
            <a:extLst>
              <a:ext uri="{FF2B5EF4-FFF2-40B4-BE49-F238E27FC236}">
                <a16:creationId xmlns:a16="http://schemas.microsoft.com/office/drawing/2014/main" id="{1415B60E-90E6-9625-C62B-D543AED4C869}"/>
              </a:ext>
            </a:extLst>
          </p:cNvPr>
          <p:cNvSpPr txBox="1"/>
          <p:nvPr/>
        </p:nvSpPr>
        <p:spPr>
          <a:xfrm>
            <a:off x="10556854" y="4407126"/>
            <a:ext cx="1569660" cy="369332"/>
          </a:xfrm>
          <a:prstGeom prst="rect">
            <a:avLst/>
          </a:prstGeom>
          <a:noFill/>
        </p:spPr>
        <p:txBody>
          <a:bodyPr wrap="none" rtlCol="0">
            <a:spAutoFit/>
          </a:bodyPr>
          <a:lstStyle/>
          <a:p>
            <a:r>
              <a:rPr kumimoji="1" lang="ja-JP" altLang="en-US" dirty="0"/>
              <a:t>自由視点画像</a:t>
            </a:r>
          </a:p>
        </p:txBody>
      </p:sp>
      <p:sp>
        <p:nvSpPr>
          <p:cNvPr id="5" name="矢印: 右 4">
            <a:extLst>
              <a:ext uri="{FF2B5EF4-FFF2-40B4-BE49-F238E27FC236}">
                <a16:creationId xmlns:a16="http://schemas.microsoft.com/office/drawing/2014/main" id="{24913986-3756-6A41-FA8C-6369944A2E03}"/>
              </a:ext>
            </a:extLst>
          </p:cNvPr>
          <p:cNvSpPr/>
          <p:nvPr/>
        </p:nvSpPr>
        <p:spPr>
          <a:xfrm>
            <a:off x="1783712" y="4061513"/>
            <a:ext cx="437640" cy="50335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矢印: 右 6">
            <a:extLst>
              <a:ext uri="{FF2B5EF4-FFF2-40B4-BE49-F238E27FC236}">
                <a16:creationId xmlns:a16="http://schemas.microsoft.com/office/drawing/2014/main" id="{4859801A-59A9-9B4A-40D5-80D7F4A562A5}"/>
              </a:ext>
            </a:extLst>
          </p:cNvPr>
          <p:cNvSpPr/>
          <p:nvPr/>
        </p:nvSpPr>
        <p:spPr>
          <a:xfrm>
            <a:off x="2754962" y="3622819"/>
            <a:ext cx="533669" cy="50335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スライド番号プレースホルダー 10">
            <a:extLst>
              <a:ext uri="{FF2B5EF4-FFF2-40B4-BE49-F238E27FC236}">
                <a16:creationId xmlns:a16="http://schemas.microsoft.com/office/drawing/2014/main" id="{4B8FFE70-0138-3897-DFFC-041404950A8A}"/>
              </a:ext>
            </a:extLst>
          </p:cNvPr>
          <p:cNvSpPr>
            <a:spLocks noGrp="1"/>
          </p:cNvSpPr>
          <p:nvPr>
            <p:ph type="sldNum" sz="quarter" idx="12"/>
          </p:nvPr>
        </p:nvSpPr>
        <p:spPr/>
        <p:txBody>
          <a:bodyPr/>
          <a:lstStyle/>
          <a:p>
            <a:fld id="{1A33C891-B2ED-40BC-9E9F-45F2CE42BAA2}" type="slidenum">
              <a:rPr lang="ja-JP" altLang="en-US" smtClean="0"/>
              <a:pPr/>
              <a:t>9</a:t>
            </a:fld>
            <a:r>
              <a:rPr lang="en-US" altLang="ja-JP"/>
              <a:t>/17</a:t>
            </a:r>
            <a:endParaRPr kumimoji="1" lang="ja-JP" altLang="en-US" dirty="0"/>
          </a:p>
        </p:txBody>
      </p:sp>
    </p:spTree>
    <p:extLst>
      <p:ext uri="{BB962C8B-B14F-4D97-AF65-F5344CB8AC3E}">
        <p14:creationId xmlns:p14="http://schemas.microsoft.com/office/powerpoint/2010/main" val="377648529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中間発表_20K1113_v5</Template>
  <TotalTime>1160</TotalTime>
  <Words>3164</Words>
  <Application>Microsoft Office PowerPoint</Application>
  <PresentationFormat>ワイド画面</PresentationFormat>
  <Paragraphs>535</Paragraphs>
  <Slides>40</Slides>
  <Notes>0</Notes>
  <HiddenSlides>22</HiddenSlides>
  <MMClips>1</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40</vt:i4>
      </vt:variant>
    </vt:vector>
  </HeadingPairs>
  <TitlesOfParts>
    <vt:vector size="49" baseType="lpstr">
      <vt:lpstr>游ゴシック</vt:lpstr>
      <vt:lpstr>游ゴシック Light</vt:lpstr>
      <vt:lpstr>游ゴシック Light 見出し</vt:lpstr>
      <vt:lpstr>Arial</vt:lpstr>
      <vt:lpstr>Cambria Math</vt:lpstr>
      <vt:lpstr>Consolas</vt:lpstr>
      <vt:lpstr>Courier New</vt:lpstr>
      <vt:lpstr>Times New Roman</vt:lpstr>
      <vt:lpstr>Office テーマ</vt:lpstr>
      <vt:lpstr>PowerPoint プレゼンテーション</vt:lpstr>
      <vt:lpstr>自由視点画像とは</vt:lpstr>
      <vt:lpstr>自由視点画像を実現する方法</vt:lpstr>
      <vt:lpstr>自由視点画像の課題点</vt:lpstr>
      <vt:lpstr>関連研究(広範囲)</vt:lpstr>
      <vt:lpstr>関連研究(ステレオ画像の高速な生成)</vt:lpstr>
      <vt:lpstr>本研究の研究目的</vt:lpstr>
      <vt:lpstr>提案手法</vt:lpstr>
      <vt:lpstr>提案手法詳細</vt:lpstr>
      <vt:lpstr>実験用データ</vt:lpstr>
      <vt:lpstr>自由視点画像の生成結果</vt:lpstr>
      <vt:lpstr>ステレオ画像の生成</vt:lpstr>
      <vt:lpstr>考察</vt:lpstr>
      <vt:lpstr>結論および今後</vt:lpstr>
      <vt:lpstr>参考文献</vt:lpstr>
      <vt:lpstr>参考文献</vt:lpstr>
      <vt:lpstr>ご清聴ありがとうございました</vt:lpstr>
      <vt:lpstr>予備スライド</vt:lpstr>
      <vt:lpstr>Q&amp;A</vt:lpstr>
      <vt:lpstr>自由視点画像の課題点</vt:lpstr>
      <vt:lpstr>関連研究の課題点</vt:lpstr>
      <vt:lpstr>自由視点画像の生成結果</vt:lpstr>
      <vt:lpstr>前提知識: ラディアンスフィールド(RF)</vt:lpstr>
      <vt:lpstr>レンダリング方程式</vt:lpstr>
      <vt:lpstr>ボリュームレンダリング</vt:lpstr>
      <vt:lpstr>前提知識: 多層パーセプトロン(MLP)</vt:lpstr>
      <vt:lpstr>関連研究(自由視点画像生成)</vt:lpstr>
      <vt:lpstr>NeRF の概観</vt:lpstr>
      <vt:lpstr>曲線軸円筒座標系とは</vt:lpstr>
      <vt:lpstr>初期の提案手法が持つ問題点</vt:lpstr>
      <vt:lpstr>画像類似度の客観評価尺度</vt:lpstr>
      <vt:lpstr>シーンデコンポジション</vt:lpstr>
      <vt:lpstr>なぜチューブ型か?</vt:lpstr>
      <vt:lpstr>セグメント基軸の決定方法</vt:lpstr>
      <vt:lpstr>u_iの決定方法</vt:lpstr>
      <vt:lpstr>関連研究との速度比較</vt:lpstr>
      <vt:lpstr>TinyCudaNN</vt:lpstr>
      <vt:lpstr>提案手法詳細</vt:lpstr>
      <vt:lpstr>PowerPoint プレゼンテーション</vt:lpstr>
      <vt:lpstr>Foveation とは?</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曲線近傍を移動する視点から見える ステレオ自由視点画像の高速生成</dc:title>
  <dc:creator>小池　優太郎</dc:creator>
  <cp:lastModifiedBy>優太郎 小池</cp:lastModifiedBy>
  <cp:revision>248</cp:revision>
  <dcterms:created xsi:type="dcterms:W3CDTF">2023-09-28T03:43:02Z</dcterms:created>
  <dcterms:modified xsi:type="dcterms:W3CDTF">2024-09-01T14:31:52Z</dcterms:modified>
</cp:coreProperties>
</file>